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210 도시락" charset="1" panose="02020603020101020101"/>
      <p:regular r:id="rId33"/>
    </p:embeddedFont>
    <p:embeddedFont>
      <p:font typeface="210 어린아이" charset="1" panose="02020503020101020101"/>
      <p:regular r:id="rId34"/>
    </p:embeddedFont>
    <p:embeddedFont>
      <p:font typeface="Nanum Square Ultra-Bold" charset="1" panose="020B0600000101010101"/>
      <p:regular r:id="rId35"/>
    </p:embeddedFont>
    <p:embeddedFont>
      <p:font typeface="Arita Dotum Bold" charset="1" panose="02020603020101020101"/>
      <p:regular r:id="rId36"/>
    </p:embeddedFont>
    <p:embeddedFont>
      <p:font typeface="Nanum Square Bold" charset="1" panose="020B0600000101010101"/>
      <p:regular r:id="rId37"/>
    </p:embeddedFont>
    <p:embeddedFont>
      <p:font typeface="Nanum Square" charset="1" panose="020B0600000101010101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74.pn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9.jpeg" Type="http://schemas.openxmlformats.org/officeDocument/2006/relationships/image"/><Relationship Id="rId6" Target="../media/VAGF2JMKR84.mp4" Type="http://schemas.openxmlformats.org/officeDocument/2006/relationships/video"/><Relationship Id="rId7" Target="../media/VAGF2JMKR84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2.png" Type="http://schemas.openxmlformats.org/officeDocument/2006/relationships/image"/><Relationship Id="rId8" Target="../media/image9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www.google.com/url?sa=i&amp;url=https%3A%2F%2Fwww.shutterstock.com%2Fko%2Fsearch%2F%25ED%2594%25BD%25ED%2586%25A0%25EA%25B7%25B8%25EB%259E%25A8-%25EB%25B9%2584%25EC%25A6%2588%25EB%258B%2588%25EC%258A%25A4-%25EA%25B3%25A0%25EB%25AF%25BC&amp;psig=AOvVaw1Jh6kgOQfAa5BfI1x8Je4B&amp;ust=1716349860933000&amp;source=images&amp;cd=vfe&amp;opi=89978449&amp;ved=0CBIQjRxqFwoTCOiD38_rnYYDFQAAAAAdAAAAABAh" TargetMode="External" Type="http://schemas.openxmlformats.org/officeDocument/2006/relationships/hyperlink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1634" y="1852065"/>
            <a:ext cx="9009410" cy="5801959"/>
            <a:chOff x="0" y="0"/>
            <a:chExt cx="3286657" cy="2116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116570"/>
            </a:xfrm>
            <a:custGeom>
              <a:avLst/>
              <a:gdLst/>
              <a:ahLst/>
              <a:cxnLst/>
              <a:rect r="r" b="b" t="t" l="l"/>
              <a:pathLst>
                <a:path h="2116570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16570"/>
                  </a:lnTo>
                  <a:lnTo>
                    <a:pt x="0" y="21165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289" y="1852065"/>
            <a:ext cx="7087021" cy="7406235"/>
            <a:chOff x="0" y="0"/>
            <a:chExt cx="2585364" cy="27018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701815"/>
            </a:xfrm>
            <a:custGeom>
              <a:avLst/>
              <a:gdLst/>
              <a:ahLst/>
              <a:cxnLst/>
              <a:rect r="r" b="b" t="t" l="l"/>
              <a:pathLst>
                <a:path h="2701815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701815"/>
                  </a:lnTo>
                  <a:lnTo>
                    <a:pt x="0" y="27018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53694" y="260945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3414">
            <a:off x="11153516" y="3363035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3522" y="8015974"/>
            <a:ext cx="9027522" cy="1242326"/>
            <a:chOff x="0" y="0"/>
            <a:chExt cx="3293264" cy="4532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93264" cy="453204"/>
            </a:xfrm>
            <a:custGeom>
              <a:avLst/>
              <a:gdLst/>
              <a:ahLst/>
              <a:cxnLst/>
              <a:rect r="r" b="b" t="t" l="l"/>
              <a:pathLst>
                <a:path h="453204" w="3293264">
                  <a:moveTo>
                    <a:pt x="0" y="0"/>
                  </a:moveTo>
                  <a:lnTo>
                    <a:pt x="3293264" y="0"/>
                  </a:lnTo>
                  <a:lnTo>
                    <a:pt x="3293264" y="453204"/>
                  </a:lnTo>
                  <a:lnTo>
                    <a:pt x="0" y="453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598046" y="2381176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57983" y="4196498"/>
            <a:ext cx="3852527" cy="4220896"/>
          </a:xfrm>
          <a:custGeom>
            <a:avLst/>
            <a:gdLst/>
            <a:ahLst/>
            <a:cxnLst/>
            <a:rect r="r" b="b" t="t" l="l"/>
            <a:pathLst>
              <a:path h="4220896" w="3852527">
                <a:moveTo>
                  <a:pt x="0" y="0"/>
                </a:moveTo>
                <a:lnTo>
                  <a:pt x="3852527" y="0"/>
                </a:lnTo>
                <a:lnTo>
                  <a:pt x="3852527" y="4220896"/>
                </a:lnTo>
                <a:lnTo>
                  <a:pt x="0" y="4220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9541" y="1038225"/>
            <a:ext cx="16444937" cy="560835"/>
            <a:chOff x="0" y="0"/>
            <a:chExt cx="5999157" cy="2045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949331" y="48700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818108" y="6002366"/>
            <a:ext cx="1269040" cy="1269040"/>
          </a:xfrm>
          <a:custGeom>
            <a:avLst/>
            <a:gdLst/>
            <a:ahLst/>
            <a:cxnLst/>
            <a:rect r="r" b="b" t="t" l="l"/>
            <a:pathLst>
              <a:path h="1269040" w="1269040">
                <a:moveTo>
                  <a:pt x="0" y="0"/>
                </a:moveTo>
                <a:lnTo>
                  <a:pt x="1269040" y="0"/>
                </a:lnTo>
                <a:lnTo>
                  <a:pt x="1269040" y="1269040"/>
                </a:lnTo>
                <a:lnTo>
                  <a:pt x="0" y="12690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17943" y="6002366"/>
            <a:ext cx="1269040" cy="1269040"/>
          </a:xfrm>
          <a:custGeom>
            <a:avLst/>
            <a:gdLst/>
            <a:ahLst/>
            <a:cxnLst/>
            <a:rect r="r" b="b" t="t" l="l"/>
            <a:pathLst>
              <a:path h="1269040" w="1269040">
                <a:moveTo>
                  <a:pt x="0" y="0"/>
                </a:moveTo>
                <a:lnTo>
                  <a:pt x="1269040" y="0"/>
                </a:lnTo>
                <a:lnTo>
                  <a:pt x="1269040" y="1269040"/>
                </a:lnTo>
                <a:lnTo>
                  <a:pt x="0" y="1269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42807" y="8435074"/>
            <a:ext cx="5522694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4"/>
              </a:lnSpc>
              <a:spcBef>
                <a:spcPct val="0"/>
              </a:spcBef>
            </a:pPr>
            <a:r>
              <a:rPr lang="en-US" sz="2024">
                <a:solidFill>
                  <a:srgbClr val="000000"/>
                </a:solidFill>
                <a:latin typeface="210 도시락"/>
                <a:ea typeface="210 도시락"/>
              </a:rPr>
              <a:t>3조  김승민  신나라  이지원  임지원  조수환  조원진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3218" y="3201135"/>
            <a:ext cx="794624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latin typeface="210 도시락"/>
                <a:ea typeface="210 도시락"/>
              </a:rPr>
              <a:t>집PT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86157" y="2506689"/>
            <a:ext cx="2084863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210 어린아이"/>
                <a:ea typeface="210 어린아이"/>
              </a:rPr>
              <a:t>우리 금쪽이, 수업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210 어린아이"/>
                <a:ea typeface="210 어린아이"/>
              </a:rPr>
              <a:t>잘 듣고 있나 어디 볼까?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68163" y="5452866"/>
            <a:ext cx="794624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36">
                <a:solidFill>
                  <a:srgbClr val="000000"/>
                </a:solidFill>
                <a:ea typeface="210 도시락"/>
              </a:rPr>
              <a:t>집중력의 </a:t>
            </a:r>
            <a:r>
              <a:rPr lang="en-US" sz="3000" spc="36">
                <a:solidFill>
                  <a:srgbClr val="003EA8"/>
                </a:solidFill>
                <a:latin typeface="210 도시락"/>
                <a:ea typeface="210 도시락"/>
              </a:rPr>
              <a:t>'집' + </a:t>
            </a:r>
            <a:r>
              <a:rPr lang="en-US" sz="3000" spc="36">
                <a:solidFill>
                  <a:srgbClr val="000000"/>
                </a:solidFill>
                <a:ea typeface="210 도시락"/>
              </a:rPr>
              <a:t>개인 트레이닝의 </a:t>
            </a:r>
            <a:r>
              <a:rPr lang="en-US" sz="3000" spc="36">
                <a:solidFill>
                  <a:srgbClr val="003EA8"/>
                </a:solidFill>
                <a:latin typeface="210 도시락"/>
              </a:rPr>
              <a:t>'PT'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1634" y="1070993"/>
            <a:ext cx="447251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210 도시락"/>
                <a:ea typeface="210 도시락"/>
              </a:rPr>
              <a:t>인텔 AI SW 아카데미 4기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55787" y="1070993"/>
            <a:ext cx="281869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3EA8"/>
                </a:solidFill>
                <a:latin typeface="210 도시락"/>
                <a:ea typeface="210 도시락"/>
              </a:rPr>
              <a:t>인텔 AI 비전 개발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05726" y="2620875"/>
            <a:ext cx="6661227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003EA8"/>
                </a:solidFill>
                <a:ea typeface="Nanum Square Ultra-Bold"/>
              </a:rPr>
              <a:t>실시간 행동 인식 기반의 학습 상태 모니터링 서비스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455451" y="9544050"/>
            <a:ext cx="91885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1 / 27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094" y="2315314"/>
            <a:ext cx="16445245" cy="7349787"/>
            <a:chOff x="0" y="0"/>
            <a:chExt cx="5999270" cy="2681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2681222"/>
            </a:xfrm>
            <a:custGeom>
              <a:avLst/>
              <a:gdLst/>
              <a:ahLst/>
              <a:cxnLst/>
              <a:rect r="r" b="b" t="t" l="l"/>
              <a:pathLst>
                <a:path h="2681222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2681222"/>
                  </a:lnTo>
                  <a:lnTo>
                    <a:pt x="0" y="268122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278358">
            <a:off x="12198260" y="785506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3402" y="323070"/>
            <a:ext cx="16444937" cy="1848630"/>
            <a:chOff x="0" y="0"/>
            <a:chExt cx="21926582" cy="246484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1926582" cy="747780"/>
              <a:chOff x="0" y="0"/>
              <a:chExt cx="5999157" cy="20459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432532" y="820190"/>
              <a:ext cx="1710986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3EA8"/>
                  </a:solidFill>
                  <a:ea typeface="210 도시락"/>
                </a:rPr>
                <a:t>프로젝트 설계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26588" y="310194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   2. 프로젝트 수행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97935" y="9790420"/>
            <a:ext cx="116233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10 / 27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616193" y="3677616"/>
            <a:ext cx="9978746" cy="4769864"/>
          </a:xfrm>
          <a:custGeom>
            <a:avLst/>
            <a:gdLst/>
            <a:ahLst/>
            <a:cxnLst/>
            <a:rect r="r" b="b" t="t" l="l"/>
            <a:pathLst>
              <a:path h="4769864" w="9978746">
                <a:moveTo>
                  <a:pt x="0" y="0"/>
                </a:moveTo>
                <a:lnTo>
                  <a:pt x="9978746" y="0"/>
                </a:lnTo>
                <a:lnTo>
                  <a:pt x="9978746" y="4769865"/>
                </a:lnTo>
                <a:lnTo>
                  <a:pt x="0" y="47698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164137" y="2766358"/>
            <a:ext cx="672363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Nanum Square Bold"/>
                <a:ea typeface="Nanum Square Bold"/>
              </a:rPr>
              <a:t>ERD 작성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3402" y="-166829"/>
            <a:ext cx="16447030" cy="2396418"/>
            <a:chOff x="0" y="0"/>
            <a:chExt cx="21929373" cy="319522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653199"/>
              <a:ext cx="21926582" cy="747780"/>
              <a:chOff x="0" y="0"/>
              <a:chExt cx="5999157" cy="20459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791" y="1492439"/>
              <a:ext cx="21926582" cy="1702785"/>
              <a:chOff x="0" y="0"/>
              <a:chExt cx="5999157" cy="4658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999157" cy="465885"/>
              </a:xfrm>
              <a:custGeom>
                <a:avLst/>
                <a:gdLst/>
                <a:ahLst/>
                <a:cxnLst/>
                <a:rect r="r" b="b" t="t" l="l"/>
                <a:pathLst>
                  <a:path h="465885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465885"/>
                    </a:lnTo>
                    <a:lnTo>
                      <a:pt x="0" y="4658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0693053" y="0"/>
              <a:ext cx="588821" cy="844188"/>
            </a:xfrm>
            <a:custGeom>
              <a:avLst/>
              <a:gdLst/>
              <a:ahLst/>
              <a:cxnLst/>
              <a:rect r="r" b="b" t="t" l="l"/>
              <a:pathLst>
                <a:path h="844188" w="588821">
                  <a:moveTo>
                    <a:pt x="0" y="0"/>
                  </a:moveTo>
                  <a:lnTo>
                    <a:pt x="588821" y="0"/>
                  </a:lnTo>
                  <a:lnTo>
                    <a:pt x="588821" y="844188"/>
                  </a:lnTo>
                  <a:lnTo>
                    <a:pt x="0" y="844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495" y="313545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198278" y="8762667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47377" y="4229382"/>
            <a:ext cx="4358215" cy="1121600"/>
          </a:xfrm>
          <a:custGeom>
            <a:avLst/>
            <a:gdLst/>
            <a:ahLst/>
            <a:cxnLst/>
            <a:rect r="r" b="b" t="t" l="l"/>
            <a:pathLst>
              <a:path h="1121600" w="4358215">
                <a:moveTo>
                  <a:pt x="0" y="0"/>
                </a:moveTo>
                <a:lnTo>
                  <a:pt x="4358215" y="0"/>
                </a:lnTo>
                <a:lnTo>
                  <a:pt x="4358215" y="1121599"/>
                </a:lnTo>
                <a:lnTo>
                  <a:pt x="0" y="1121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99138" y="4229382"/>
            <a:ext cx="4280265" cy="1161659"/>
          </a:xfrm>
          <a:custGeom>
            <a:avLst/>
            <a:gdLst/>
            <a:ahLst/>
            <a:cxnLst/>
            <a:rect r="r" b="b" t="t" l="l"/>
            <a:pathLst>
              <a:path h="1161659" w="4280265">
                <a:moveTo>
                  <a:pt x="0" y="0"/>
                </a:moveTo>
                <a:lnTo>
                  <a:pt x="4280265" y="0"/>
                </a:lnTo>
                <a:lnTo>
                  <a:pt x="4280265" y="1161658"/>
                </a:lnTo>
                <a:lnTo>
                  <a:pt x="0" y="11616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30447" y="5939337"/>
            <a:ext cx="4375145" cy="3244552"/>
          </a:xfrm>
          <a:custGeom>
            <a:avLst/>
            <a:gdLst/>
            <a:ahLst/>
            <a:cxnLst/>
            <a:rect r="r" b="b" t="t" l="l"/>
            <a:pathLst>
              <a:path h="3244552" w="4375145">
                <a:moveTo>
                  <a:pt x="0" y="0"/>
                </a:moveTo>
                <a:lnTo>
                  <a:pt x="4375145" y="0"/>
                </a:lnTo>
                <a:lnTo>
                  <a:pt x="4375145" y="3244552"/>
                </a:lnTo>
                <a:lnTo>
                  <a:pt x="0" y="32445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604" r="0" b="-243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82570" y="5939337"/>
            <a:ext cx="4344756" cy="3244552"/>
          </a:xfrm>
          <a:custGeom>
            <a:avLst/>
            <a:gdLst/>
            <a:ahLst/>
            <a:cxnLst/>
            <a:rect r="r" b="b" t="t" l="l"/>
            <a:pathLst>
              <a:path h="3244552" w="4344756">
                <a:moveTo>
                  <a:pt x="0" y="0"/>
                </a:moveTo>
                <a:lnTo>
                  <a:pt x="4344756" y="0"/>
                </a:lnTo>
                <a:lnTo>
                  <a:pt x="4344756" y="3244552"/>
                </a:lnTo>
                <a:lnTo>
                  <a:pt x="0" y="3244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85733" y="7207175"/>
            <a:ext cx="3118994" cy="992407"/>
          </a:xfrm>
          <a:custGeom>
            <a:avLst/>
            <a:gdLst/>
            <a:ahLst/>
            <a:cxnLst/>
            <a:rect r="r" b="b" t="t" l="l"/>
            <a:pathLst>
              <a:path h="992407" w="3118994">
                <a:moveTo>
                  <a:pt x="0" y="0"/>
                </a:moveTo>
                <a:lnTo>
                  <a:pt x="3118994" y="0"/>
                </a:lnTo>
                <a:lnTo>
                  <a:pt x="3118994" y="992407"/>
                </a:lnTo>
                <a:lnTo>
                  <a:pt x="0" y="9924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47377" y="3743607"/>
            <a:ext cx="706556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3EA8"/>
                </a:solidFill>
                <a:latin typeface="Nanum Square Ultra-Bold"/>
                <a:ea typeface="Nanum Square Ultra-Bold"/>
              </a:rPr>
              <a:t>눈 종횡비 (EAR)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3080" y="6435097"/>
            <a:ext cx="358183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3EA8"/>
                </a:solidFill>
                <a:latin typeface="Nanum Square Ultra-Bold"/>
                <a:ea typeface="Nanum Square Ultra-Bold"/>
              </a:rPr>
              <a:t>90프레임(3초이상)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732852">
            <a:off x="43985" y="1662985"/>
            <a:ext cx="3063844" cy="831716"/>
          </a:xfrm>
          <a:custGeom>
            <a:avLst/>
            <a:gdLst/>
            <a:ahLst/>
            <a:cxnLst/>
            <a:rect r="r" b="b" t="t" l="l"/>
            <a:pathLst>
              <a:path h="831716" w="3063844">
                <a:moveTo>
                  <a:pt x="0" y="0"/>
                </a:moveTo>
                <a:lnTo>
                  <a:pt x="3063844" y="0"/>
                </a:lnTo>
                <a:lnTo>
                  <a:pt x="3063844" y="831716"/>
                </a:lnTo>
                <a:lnTo>
                  <a:pt x="0" y="831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88343" y="2696085"/>
            <a:ext cx="3659621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003EA8"/>
                </a:solidFill>
                <a:ea typeface="Nanum Square Ultra-Bold"/>
              </a:rPr>
              <a:t>졸음 인식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28843" y="9797177"/>
            <a:ext cx="112158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11 / 27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04012" y="979347"/>
            <a:ext cx="10431434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태도 인식 기능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53080" y="8178467"/>
            <a:ext cx="358183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3EA8"/>
                </a:solidFill>
                <a:latin typeface="Nanum Square Ultra-Bold"/>
              </a:rPr>
              <a:t> Count + 1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3402" y="-166829"/>
            <a:ext cx="16447030" cy="2396418"/>
            <a:chOff x="0" y="0"/>
            <a:chExt cx="21929373" cy="319522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653199"/>
              <a:ext cx="21926582" cy="747780"/>
              <a:chOff x="0" y="0"/>
              <a:chExt cx="5999157" cy="20459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791" y="1492439"/>
              <a:ext cx="21926582" cy="1702785"/>
              <a:chOff x="0" y="0"/>
              <a:chExt cx="5999157" cy="4658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999157" cy="465885"/>
              </a:xfrm>
              <a:custGeom>
                <a:avLst/>
                <a:gdLst/>
                <a:ahLst/>
                <a:cxnLst/>
                <a:rect r="r" b="b" t="t" l="l"/>
                <a:pathLst>
                  <a:path h="465885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465885"/>
                    </a:lnTo>
                    <a:lnTo>
                      <a:pt x="0" y="4658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0693053" y="0"/>
              <a:ext cx="588821" cy="844188"/>
            </a:xfrm>
            <a:custGeom>
              <a:avLst/>
              <a:gdLst/>
              <a:ahLst/>
              <a:cxnLst/>
              <a:rect r="r" b="b" t="t" l="l"/>
              <a:pathLst>
                <a:path h="844188" w="588821">
                  <a:moveTo>
                    <a:pt x="0" y="0"/>
                  </a:moveTo>
                  <a:lnTo>
                    <a:pt x="588821" y="0"/>
                  </a:lnTo>
                  <a:lnTo>
                    <a:pt x="588821" y="844188"/>
                  </a:lnTo>
                  <a:lnTo>
                    <a:pt x="0" y="844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495" y="313545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198278" y="8762667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386921" y="979347"/>
            <a:ext cx="1006561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태도 인식 기능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198278" y="8762667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55072" y="4414288"/>
            <a:ext cx="6211426" cy="1141169"/>
          </a:xfrm>
          <a:custGeom>
            <a:avLst/>
            <a:gdLst/>
            <a:ahLst/>
            <a:cxnLst/>
            <a:rect r="r" b="b" t="t" l="l"/>
            <a:pathLst>
              <a:path h="1141169" w="6211426">
                <a:moveTo>
                  <a:pt x="0" y="0"/>
                </a:moveTo>
                <a:lnTo>
                  <a:pt x="6211425" y="0"/>
                </a:lnTo>
                <a:lnTo>
                  <a:pt x="6211425" y="1141169"/>
                </a:lnTo>
                <a:lnTo>
                  <a:pt x="0" y="1141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923514" y="4053407"/>
            <a:ext cx="3214831" cy="1862930"/>
            <a:chOff x="0" y="0"/>
            <a:chExt cx="4286441" cy="24839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165793" y="0"/>
              <a:ext cx="2120648" cy="2483907"/>
            </a:xfrm>
            <a:custGeom>
              <a:avLst/>
              <a:gdLst/>
              <a:ahLst/>
              <a:cxnLst/>
              <a:rect r="r" b="b" t="t" l="l"/>
              <a:pathLst>
                <a:path h="2483907" w="2120648">
                  <a:moveTo>
                    <a:pt x="0" y="0"/>
                  </a:moveTo>
                  <a:lnTo>
                    <a:pt x="2120648" y="0"/>
                  </a:lnTo>
                  <a:lnTo>
                    <a:pt x="2120648" y="2483907"/>
                  </a:lnTo>
                  <a:lnTo>
                    <a:pt x="0" y="2483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02876" cy="2465078"/>
            </a:xfrm>
            <a:custGeom>
              <a:avLst/>
              <a:gdLst/>
              <a:ahLst/>
              <a:cxnLst/>
              <a:rect r="r" b="b" t="t" l="l"/>
              <a:pathLst>
                <a:path h="2465078" w="2002876">
                  <a:moveTo>
                    <a:pt x="0" y="0"/>
                  </a:moveTo>
                  <a:lnTo>
                    <a:pt x="2002876" y="0"/>
                  </a:lnTo>
                  <a:lnTo>
                    <a:pt x="2002876" y="2465078"/>
                  </a:lnTo>
                  <a:lnTo>
                    <a:pt x="0" y="246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2923514" y="6097312"/>
            <a:ext cx="4162004" cy="2920957"/>
          </a:xfrm>
          <a:custGeom>
            <a:avLst/>
            <a:gdLst/>
            <a:ahLst/>
            <a:cxnLst/>
            <a:rect r="r" b="b" t="t" l="l"/>
            <a:pathLst>
              <a:path h="2920957" w="4162004">
                <a:moveTo>
                  <a:pt x="0" y="0"/>
                </a:moveTo>
                <a:lnTo>
                  <a:pt x="4162004" y="0"/>
                </a:lnTo>
                <a:lnTo>
                  <a:pt x="4162004" y="2920957"/>
                </a:lnTo>
                <a:lnTo>
                  <a:pt x="0" y="2920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345" r="0" b="-3345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543041" y="6097312"/>
            <a:ext cx="4212870" cy="2920957"/>
          </a:xfrm>
          <a:custGeom>
            <a:avLst/>
            <a:gdLst/>
            <a:ahLst/>
            <a:cxnLst/>
            <a:rect r="r" b="b" t="t" l="l"/>
            <a:pathLst>
              <a:path h="2920957" w="4212870">
                <a:moveTo>
                  <a:pt x="0" y="0"/>
                </a:moveTo>
                <a:lnTo>
                  <a:pt x="4212871" y="0"/>
                </a:lnTo>
                <a:lnTo>
                  <a:pt x="4212871" y="2920957"/>
                </a:lnTo>
                <a:lnTo>
                  <a:pt x="0" y="2920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91" r="0" b="-669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923514" y="3649274"/>
            <a:ext cx="683287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3EA8"/>
                </a:solidFill>
                <a:latin typeface="Nanum Square Ultra-Bold"/>
                <a:ea typeface="Nanum Square Ultra-Bold"/>
              </a:rPr>
              <a:t>입의 너비에 대한 높이의 비(MAR)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754782" y="7452001"/>
            <a:ext cx="3118994" cy="992407"/>
          </a:xfrm>
          <a:custGeom>
            <a:avLst/>
            <a:gdLst/>
            <a:ahLst/>
            <a:cxnLst/>
            <a:rect r="r" b="b" t="t" l="l"/>
            <a:pathLst>
              <a:path h="992407" w="3118994">
                <a:moveTo>
                  <a:pt x="0" y="0"/>
                </a:moveTo>
                <a:lnTo>
                  <a:pt x="3118995" y="0"/>
                </a:lnTo>
                <a:lnTo>
                  <a:pt x="3118995" y="992407"/>
                </a:lnTo>
                <a:lnTo>
                  <a:pt x="0" y="992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548793" y="6714215"/>
            <a:ext cx="358183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3EA8"/>
                </a:solidFill>
                <a:latin typeface="Nanum Square Ultra-Bold"/>
                <a:ea typeface="Nanum Square Ultra-Bold"/>
              </a:rPr>
              <a:t>30프레임(1초이상)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208472" y="9797177"/>
            <a:ext cx="11419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12 / 27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8343" y="2696085"/>
            <a:ext cx="3659621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003EA8"/>
                </a:solidFill>
                <a:ea typeface="Nanum Square Ultra-Bold"/>
              </a:rPr>
              <a:t>하품 인식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23360" y="8387258"/>
            <a:ext cx="358183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3EA8"/>
                </a:solidFill>
                <a:latin typeface="Nanum Square Ultra-Bold"/>
              </a:rPr>
              <a:t> Count + 1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3402" y="-166829"/>
            <a:ext cx="16447030" cy="2396418"/>
            <a:chOff x="0" y="0"/>
            <a:chExt cx="21929373" cy="319522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653199"/>
              <a:ext cx="21926582" cy="747780"/>
              <a:chOff x="0" y="0"/>
              <a:chExt cx="5999157" cy="20459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791" y="1492439"/>
              <a:ext cx="21926582" cy="1702785"/>
              <a:chOff x="0" y="0"/>
              <a:chExt cx="5999157" cy="4658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999157" cy="465885"/>
              </a:xfrm>
              <a:custGeom>
                <a:avLst/>
                <a:gdLst/>
                <a:ahLst/>
                <a:cxnLst/>
                <a:rect r="r" b="b" t="t" l="l"/>
                <a:pathLst>
                  <a:path h="465885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465885"/>
                    </a:lnTo>
                    <a:lnTo>
                      <a:pt x="0" y="4658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0693053" y="0"/>
              <a:ext cx="588821" cy="844188"/>
            </a:xfrm>
            <a:custGeom>
              <a:avLst/>
              <a:gdLst/>
              <a:ahLst/>
              <a:cxnLst/>
              <a:rect r="r" b="b" t="t" l="l"/>
              <a:pathLst>
                <a:path h="844188" w="588821">
                  <a:moveTo>
                    <a:pt x="0" y="0"/>
                  </a:moveTo>
                  <a:lnTo>
                    <a:pt x="588821" y="0"/>
                  </a:lnTo>
                  <a:lnTo>
                    <a:pt x="588821" y="844188"/>
                  </a:lnTo>
                  <a:lnTo>
                    <a:pt x="0" y="844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198278" y="8762667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198278" y="8762667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198278" y="8762667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80915" y="6200115"/>
            <a:ext cx="13088536" cy="2939409"/>
          </a:xfrm>
          <a:custGeom>
            <a:avLst/>
            <a:gdLst/>
            <a:ahLst/>
            <a:cxnLst/>
            <a:rect r="r" b="b" t="t" l="l"/>
            <a:pathLst>
              <a:path h="2939409" w="13088536">
                <a:moveTo>
                  <a:pt x="0" y="0"/>
                </a:moveTo>
                <a:lnTo>
                  <a:pt x="13088535" y="0"/>
                </a:lnTo>
                <a:lnTo>
                  <a:pt x="13088535" y="2939409"/>
                </a:lnTo>
                <a:lnTo>
                  <a:pt x="0" y="2939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80915" y="4091559"/>
            <a:ext cx="13349362" cy="1444768"/>
          </a:xfrm>
          <a:custGeom>
            <a:avLst/>
            <a:gdLst/>
            <a:ahLst/>
            <a:cxnLst/>
            <a:rect r="r" b="b" t="t" l="l"/>
            <a:pathLst>
              <a:path h="1444768" w="13349362">
                <a:moveTo>
                  <a:pt x="0" y="0"/>
                </a:moveTo>
                <a:lnTo>
                  <a:pt x="13349362" y="0"/>
                </a:lnTo>
                <a:lnTo>
                  <a:pt x="13349362" y="1444768"/>
                </a:lnTo>
                <a:lnTo>
                  <a:pt x="0" y="1444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05495" y="313545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09821" y="979347"/>
            <a:ext cx="861981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태도 인식 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80915" y="3624834"/>
            <a:ext cx="1259346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3EA8"/>
                </a:solidFill>
                <a:latin typeface="Nanum Square Ultra-Bold"/>
                <a:ea typeface="Nanum Square Ultra-Bold"/>
              </a:rPr>
              <a:t>6개의 랜드마크를 추출 -&gt; 3D 위치와 (x,y,z)를 계산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68644" y="5561727"/>
            <a:ext cx="358183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3EA8"/>
                </a:solidFill>
                <a:ea typeface="Nanum Square Ultra-Bold"/>
              </a:rPr>
              <a:t>오른쪽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64676" y="5561727"/>
            <a:ext cx="358183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3EA8"/>
                </a:solidFill>
                <a:ea typeface="Nanum Square Ultra-Bold"/>
              </a:rPr>
              <a:t>아래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57933" y="5561727"/>
            <a:ext cx="358183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3EA8"/>
                </a:solidFill>
                <a:ea typeface="Nanum Square Ultra-Bold"/>
              </a:rPr>
              <a:t>정면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02080" y="9149049"/>
            <a:ext cx="358183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anum Square Ultra-Bold"/>
                <a:ea typeface="Nanum Square Ultra-Bold"/>
              </a:rPr>
              <a:t>90프레임(3초이상)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98287" y="9806702"/>
            <a:ext cx="115214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13 / 27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8343" y="2696085"/>
            <a:ext cx="3659621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003EA8"/>
                </a:solidFill>
                <a:ea typeface="Nanum Square Ultra-Bold"/>
              </a:rPr>
              <a:t>시선 인식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04081" y="9149049"/>
            <a:ext cx="358183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3EA8"/>
                </a:solidFill>
                <a:latin typeface="Nanum Square Ultra-Bold"/>
              </a:rPr>
              <a:t> Count + 1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402" y="2305789"/>
            <a:ext cx="16444937" cy="7453289"/>
            <a:chOff x="0" y="0"/>
            <a:chExt cx="5999157" cy="2718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892539" y="8693069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7" y="0"/>
                </a:lnTo>
                <a:lnTo>
                  <a:pt x="4585507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5931" y="4124445"/>
            <a:ext cx="4825814" cy="3678750"/>
          </a:xfrm>
          <a:custGeom>
            <a:avLst/>
            <a:gdLst/>
            <a:ahLst/>
            <a:cxnLst/>
            <a:rect r="r" b="b" t="t" l="l"/>
            <a:pathLst>
              <a:path h="3678750" w="4825814">
                <a:moveTo>
                  <a:pt x="0" y="0"/>
                </a:moveTo>
                <a:lnTo>
                  <a:pt x="4825815" y="0"/>
                </a:lnTo>
                <a:lnTo>
                  <a:pt x="4825815" y="3678750"/>
                </a:lnTo>
                <a:lnTo>
                  <a:pt x="0" y="3678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54672" y="4371347"/>
            <a:ext cx="2797568" cy="2527706"/>
          </a:xfrm>
          <a:custGeom>
            <a:avLst/>
            <a:gdLst/>
            <a:ahLst/>
            <a:cxnLst/>
            <a:rect r="r" b="b" t="t" l="l"/>
            <a:pathLst>
              <a:path h="2527706" w="2797568">
                <a:moveTo>
                  <a:pt x="0" y="0"/>
                </a:moveTo>
                <a:lnTo>
                  <a:pt x="2797568" y="0"/>
                </a:lnTo>
                <a:lnTo>
                  <a:pt x="2797568" y="2527706"/>
                </a:lnTo>
                <a:lnTo>
                  <a:pt x="0" y="2527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75088" y="4371347"/>
            <a:ext cx="2755839" cy="2527706"/>
          </a:xfrm>
          <a:custGeom>
            <a:avLst/>
            <a:gdLst/>
            <a:ahLst/>
            <a:cxnLst/>
            <a:rect r="r" b="b" t="t" l="l"/>
            <a:pathLst>
              <a:path h="2527706" w="2755839">
                <a:moveTo>
                  <a:pt x="0" y="0"/>
                </a:moveTo>
                <a:lnTo>
                  <a:pt x="2755838" y="0"/>
                </a:lnTo>
                <a:lnTo>
                  <a:pt x="2755838" y="2527706"/>
                </a:lnTo>
                <a:lnTo>
                  <a:pt x="0" y="2527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1533119">
            <a:off x="146918" y="1562242"/>
            <a:ext cx="3010882" cy="891692"/>
          </a:xfrm>
          <a:custGeom>
            <a:avLst/>
            <a:gdLst/>
            <a:ahLst/>
            <a:cxnLst/>
            <a:rect r="r" b="b" t="t" l="l"/>
            <a:pathLst>
              <a:path h="891692" w="3010882">
                <a:moveTo>
                  <a:pt x="0" y="0"/>
                </a:moveTo>
                <a:lnTo>
                  <a:pt x="3010882" y="0"/>
                </a:lnTo>
                <a:lnTo>
                  <a:pt x="3010882" y="891692"/>
                </a:lnTo>
                <a:lnTo>
                  <a:pt x="0" y="8916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943" r="0" b="-294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76975" y="162981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17273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83867" y="4285499"/>
            <a:ext cx="2494638" cy="2613555"/>
          </a:xfrm>
          <a:custGeom>
            <a:avLst/>
            <a:gdLst/>
            <a:ahLst/>
            <a:cxnLst/>
            <a:rect r="r" b="b" t="t" l="l"/>
            <a:pathLst>
              <a:path h="2613555" w="2494638">
                <a:moveTo>
                  <a:pt x="0" y="0"/>
                </a:moveTo>
                <a:lnTo>
                  <a:pt x="2494638" y="0"/>
                </a:lnTo>
                <a:lnTo>
                  <a:pt x="2494638" y="2613554"/>
                </a:lnTo>
                <a:lnTo>
                  <a:pt x="0" y="26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4148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52359" y="2773920"/>
            <a:ext cx="2804531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003EA8"/>
                </a:solidFill>
                <a:ea typeface="Nanum Square Ultra-Bold"/>
              </a:rPr>
              <a:t>데이터 수집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17052" y="7227748"/>
            <a:ext cx="1880170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정자세 (593장)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01169" y="7227748"/>
            <a:ext cx="2156476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고개 숙임 (262장)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46278" y="7227748"/>
            <a:ext cx="2665360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구부정한 자세 (332장)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9541" y="8441370"/>
            <a:ext cx="1209746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anum Square Ultra-Bold"/>
                <a:ea typeface="Nanum Square Ultra-Bold"/>
              </a:rPr>
              <a:t>16명의 세 종류 자세로 총 1188장의 이미지 촬영    이미지, 좌표 값 추출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5495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88102" y="9825752"/>
            <a:ext cx="116233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14 / 27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05235" y="3869771"/>
            <a:ext cx="251902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</a:rPr>
              <a:t>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27056" y="3919340"/>
            <a:ext cx="251902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27505" y="3919340"/>
            <a:ext cx="251902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</a:rPr>
              <a:t>2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0906921" y="8683544"/>
            <a:ext cx="3582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6052892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158639" y="991339"/>
            <a:ext cx="647716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자세 인식 기능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892539" y="8693069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7" y="0"/>
                </a:lnTo>
                <a:lnTo>
                  <a:pt x="4585507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39126" y="3940664"/>
            <a:ext cx="11375661" cy="1741907"/>
          </a:xfrm>
          <a:custGeom>
            <a:avLst/>
            <a:gdLst/>
            <a:ahLst/>
            <a:cxnLst/>
            <a:rect r="r" b="b" t="t" l="l"/>
            <a:pathLst>
              <a:path h="1741907" w="11375661">
                <a:moveTo>
                  <a:pt x="0" y="0"/>
                </a:moveTo>
                <a:lnTo>
                  <a:pt x="11375661" y="0"/>
                </a:lnTo>
                <a:lnTo>
                  <a:pt x="11375661" y="1741907"/>
                </a:lnTo>
                <a:lnTo>
                  <a:pt x="0" y="1741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88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69295" y="7214168"/>
            <a:ext cx="1004834" cy="1168411"/>
          </a:xfrm>
          <a:custGeom>
            <a:avLst/>
            <a:gdLst/>
            <a:ahLst/>
            <a:cxnLst/>
            <a:rect r="r" b="b" t="t" l="l"/>
            <a:pathLst>
              <a:path h="1168411" w="1004834">
                <a:moveTo>
                  <a:pt x="0" y="0"/>
                </a:moveTo>
                <a:lnTo>
                  <a:pt x="1004834" y="0"/>
                </a:lnTo>
                <a:lnTo>
                  <a:pt x="1004834" y="1168411"/>
                </a:lnTo>
                <a:lnTo>
                  <a:pt x="0" y="1168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376975" y="162981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17273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52892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780" y="3931139"/>
            <a:ext cx="3759454" cy="3463036"/>
          </a:xfrm>
          <a:custGeom>
            <a:avLst/>
            <a:gdLst/>
            <a:ahLst/>
            <a:cxnLst/>
            <a:rect r="r" b="b" t="t" l="l"/>
            <a:pathLst>
              <a:path h="3463036" w="3759454">
                <a:moveTo>
                  <a:pt x="0" y="0"/>
                </a:moveTo>
                <a:lnTo>
                  <a:pt x="3759455" y="0"/>
                </a:lnTo>
                <a:lnTo>
                  <a:pt x="3759455" y="3463036"/>
                </a:lnTo>
                <a:lnTo>
                  <a:pt x="0" y="34630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949858" y="7492519"/>
            <a:ext cx="2081848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정자세 : </a:t>
            </a:r>
            <a:r>
              <a:rPr lang="en-US" sz="2199">
                <a:solidFill>
                  <a:srgbClr val="003EA8"/>
                </a:solidFill>
                <a:latin typeface="Nanum Square Ultra-Bold"/>
              </a:rPr>
              <a:t>0</a:t>
            </a:r>
          </a:p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구부정한 자세 : </a:t>
            </a:r>
            <a:r>
              <a:rPr lang="en-US" sz="2199">
                <a:solidFill>
                  <a:srgbClr val="003EA8"/>
                </a:solidFill>
                <a:latin typeface="Nanum Square Ultra-Bold"/>
              </a:rPr>
              <a:t>1</a:t>
            </a:r>
          </a:p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고개 숙임 : </a:t>
            </a:r>
            <a:r>
              <a:rPr lang="en-US" sz="2199">
                <a:solidFill>
                  <a:srgbClr val="003EA8"/>
                </a:solidFill>
                <a:latin typeface="Nanum Square Ultra-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95977" y="5984808"/>
            <a:ext cx="9581717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코, 눈(왼쪽, 오른쪽), 귀(왼쪽, 오른쪽), 어깨(왼쪽, 오른쪽) 순으로 X,Y 좌표를 1x14로 정렬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자세 별 </a:t>
            </a:r>
            <a:r>
              <a:rPr lang="en-US" sz="2199">
                <a:solidFill>
                  <a:srgbClr val="003EA8"/>
                </a:solidFill>
                <a:latin typeface="Nanum Square Ultra-Bold"/>
              </a:rPr>
              <a:t>Labeling</a:t>
            </a: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 작업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5495" y="32385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79864" y="5058612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66146" y="4171361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55473" y="4171361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70395" y="4438061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40041" y="4438061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36305" y="5927658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20190" y="5927658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89213" y="3282986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90245" y="3282986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87517" y="3282986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50239" y="3282986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23453" y="3282986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4485" y="3282986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208981" y="3282986"/>
            <a:ext cx="35121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11919"/>
                </a:solidFill>
                <a:latin typeface="Nanum Square Ultra-Bold"/>
              </a:rPr>
              <a:t>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243807" y="9806702"/>
            <a:ext cx="114196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15 / 27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58639" y="991339"/>
            <a:ext cx="647716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자세 인식 기능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52359" y="2773920"/>
            <a:ext cx="330380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003EA8"/>
                </a:solidFill>
                <a:ea typeface="Nanum Square Ultra-Bold"/>
              </a:rPr>
              <a:t>데이터 전처리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693800" y="4800982"/>
            <a:ext cx="4510964" cy="3552627"/>
          </a:xfrm>
          <a:custGeom>
            <a:avLst/>
            <a:gdLst/>
            <a:ahLst/>
            <a:cxnLst/>
            <a:rect r="r" b="b" t="t" l="l"/>
            <a:pathLst>
              <a:path h="3552627" w="4510964">
                <a:moveTo>
                  <a:pt x="0" y="0"/>
                </a:moveTo>
                <a:lnTo>
                  <a:pt x="4510964" y="0"/>
                </a:lnTo>
                <a:lnTo>
                  <a:pt x="4510964" y="3552627"/>
                </a:lnTo>
                <a:lnTo>
                  <a:pt x="0" y="3552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11837" y="5398863"/>
            <a:ext cx="400696" cy="400696"/>
          </a:xfrm>
          <a:custGeom>
            <a:avLst/>
            <a:gdLst/>
            <a:ahLst/>
            <a:cxnLst/>
            <a:rect r="r" b="b" t="t" l="l"/>
            <a:pathLst>
              <a:path h="400696" w="400696">
                <a:moveTo>
                  <a:pt x="0" y="0"/>
                </a:moveTo>
                <a:lnTo>
                  <a:pt x="400696" y="0"/>
                </a:lnTo>
                <a:lnTo>
                  <a:pt x="400696" y="400696"/>
                </a:lnTo>
                <a:lnTo>
                  <a:pt x="0" y="400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85533" y="5062374"/>
            <a:ext cx="400696" cy="400696"/>
          </a:xfrm>
          <a:custGeom>
            <a:avLst/>
            <a:gdLst/>
            <a:ahLst/>
            <a:cxnLst/>
            <a:rect r="r" b="b" t="t" l="l"/>
            <a:pathLst>
              <a:path h="400696" w="400696">
                <a:moveTo>
                  <a:pt x="0" y="0"/>
                </a:moveTo>
                <a:lnTo>
                  <a:pt x="400696" y="0"/>
                </a:lnTo>
                <a:lnTo>
                  <a:pt x="400696" y="400696"/>
                </a:lnTo>
                <a:lnTo>
                  <a:pt x="0" y="400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25347" y="5198516"/>
            <a:ext cx="400696" cy="400696"/>
          </a:xfrm>
          <a:custGeom>
            <a:avLst/>
            <a:gdLst/>
            <a:ahLst/>
            <a:cxnLst/>
            <a:rect r="r" b="b" t="t" l="l"/>
            <a:pathLst>
              <a:path h="400696" w="400696">
                <a:moveTo>
                  <a:pt x="0" y="0"/>
                </a:moveTo>
                <a:lnTo>
                  <a:pt x="400696" y="0"/>
                </a:lnTo>
                <a:lnTo>
                  <a:pt x="400696" y="400695"/>
                </a:lnTo>
                <a:lnTo>
                  <a:pt x="0" y="400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08683" y="7012071"/>
            <a:ext cx="400696" cy="400696"/>
          </a:xfrm>
          <a:custGeom>
            <a:avLst/>
            <a:gdLst/>
            <a:ahLst/>
            <a:cxnLst/>
            <a:rect r="r" b="b" t="t" l="l"/>
            <a:pathLst>
              <a:path h="400696" w="400696">
                <a:moveTo>
                  <a:pt x="0" y="0"/>
                </a:moveTo>
                <a:lnTo>
                  <a:pt x="400696" y="0"/>
                </a:lnTo>
                <a:lnTo>
                  <a:pt x="400696" y="400696"/>
                </a:lnTo>
                <a:lnTo>
                  <a:pt x="0" y="400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7128" y="8382184"/>
            <a:ext cx="700266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3EA8"/>
                </a:solidFill>
                <a:latin typeface="Nanum Square Ultra-Bold"/>
                <a:ea typeface="Nanum Square Ultra-Bold"/>
              </a:rPr>
              <a:t>코 y, 왼쪽 눈 y, 왼쪽 귀 y, 오른쪽 어깨 y</a:t>
            </a: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 로 선정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1945" y="3974070"/>
            <a:ext cx="479467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anum Square Ultra-Bold"/>
                <a:ea typeface="Nanum Square Ultra-Bold"/>
              </a:rPr>
              <a:t>구별이 잘되는 특징 4가지 선정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749791" y="2951786"/>
            <a:ext cx="7538036" cy="6705626"/>
          </a:xfrm>
          <a:custGeom>
            <a:avLst/>
            <a:gdLst/>
            <a:ahLst/>
            <a:cxnLst/>
            <a:rect r="r" b="b" t="t" l="l"/>
            <a:pathLst>
              <a:path h="6705626" w="7538036">
                <a:moveTo>
                  <a:pt x="0" y="0"/>
                </a:moveTo>
                <a:lnTo>
                  <a:pt x="7538036" y="0"/>
                </a:lnTo>
                <a:lnTo>
                  <a:pt x="7538036" y="6705625"/>
                </a:lnTo>
                <a:lnTo>
                  <a:pt x="0" y="6705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9" r="0" b="-10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05495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26750" y="9806702"/>
            <a:ext cx="112158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16 / 27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376975" y="162981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17273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52892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158639" y="991339"/>
            <a:ext cx="647716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자세 인식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2359" y="2773920"/>
            <a:ext cx="457277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003EA8"/>
                </a:solidFill>
                <a:ea typeface="Nanum Square Ultra-Bold"/>
              </a:rPr>
              <a:t>특징 추출 및 시각화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74770" y="3974070"/>
            <a:ext cx="479467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Nanum Square Ultra-Bold"/>
              </a:rPr>
              <a:t>특징 분포 시각화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5495" y="2296264"/>
            <a:ext cx="16444937" cy="7453289"/>
            <a:chOff x="0" y="0"/>
            <a:chExt cx="5999157" cy="2718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999408" y="3100607"/>
          <a:ext cx="10840643" cy="5816852"/>
        </p:xfrm>
        <a:graphic>
          <a:graphicData uri="http://schemas.openxmlformats.org/drawingml/2006/table">
            <a:tbl>
              <a:tblPr/>
              <a:tblGrid>
                <a:gridCol w="1806774"/>
                <a:gridCol w="1806774"/>
                <a:gridCol w="1806774"/>
                <a:gridCol w="1806774"/>
                <a:gridCol w="1806774"/>
                <a:gridCol w="1806774"/>
              </a:tblGrid>
              <a:tr h="14637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Nanum Square Ultra-Bold"/>
                        </a:rPr>
                        <a:t>KNN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Nanum Square Ultra-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Nanum Square Ultra-Bold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Nanum Square Ultra-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EFE"/>
                          </a:solidFill>
                          <a:latin typeface="Nanum Square Ultra-Bold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</a:tr>
              <a:tr h="11097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Nanum Square Ultra-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97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Nanum Square Ultra-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6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Nanum Square Ultra-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97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Nanum Square Ultra-Bold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Bold"/>
                        </a:rPr>
                        <a:t>0.94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905495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18657" y="9806702"/>
            <a:ext cx="11317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17 / 27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76975" y="162981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17273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052892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158639" y="991339"/>
            <a:ext cx="647716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자세 인식 기능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2359" y="2773920"/>
            <a:ext cx="457277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003EA8"/>
                </a:solidFill>
                <a:ea typeface="Nanum Square Ultra-Bold"/>
              </a:rPr>
              <a:t>모델 선택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39593" y="9031759"/>
            <a:ext cx="5515257" cy="5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Nanum Square Bold"/>
                <a:ea typeface="Nanum Square Bold"/>
              </a:rPr>
              <a:t>데이터셋, 복잡도 고려해 KNN 선택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376975" y="162981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17273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52892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51033" y="3916741"/>
            <a:ext cx="7234372" cy="4975945"/>
          </a:xfrm>
          <a:custGeom>
            <a:avLst/>
            <a:gdLst/>
            <a:ahLst/>
            <a:cxnLst/>
            <a:rect r="r" b="b" t="t" l="l"/>
            <a:pathLst>
              <a:path h="4975945" w="7234372">
                <a:moveTo>
                  <a:pt x="0" y="0"/>
                </a:moveTo>
                <a:lnTo>
                  <a:pt x="7234373" y="0"/>
                </a:lnTo>
                <a:lnTo>
                  <a:pt x="7234373" y="4975945"/>
                </a:lnTo>
                <a:lnTo>
                  <a:pt x="0" y="49759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9337" y="3803279"/>
            <a:ext cx="8220375" cy="5202868"/>
          </a:xfrm>
          <a:custGeom>
            <a:avLst/>
            <a:gdLst/>
            <a:ahLst/>
            <a:cxnLst/>
            <a:rect r="r" b="b" t="t" l="l"/>
            <a:pathLst>
              <a:path h="5202868" w="8220375">
                <a:moveTo>
                  <a:pt x="0" y="0"/>
                </a:moveTo>
                <a:lnTo>
                  <a:pt x="8220376" y="0"/>
                </a:lnTo>
                <a:lnTo>
                  <a:pt x="8220376" y="5202868"/>
                </a:lnTo>
                <a:lnTo>
                  <a:pt x="0" y="5202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05495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28843" y="9806702"/>
            <a:ext cx="112158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18 / 27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58639" y="991339"/>
            <a:ext cx="647716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자세 인식 기능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2359" y="2773920"/>
            <a:ext cx="457277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003EA8"/>
                </a:solidFill>
                <a:latin typeface="Nanum Square Ultra-Bold"/>
                <a:ea typeface="Nanum Square Ultra-Bold"/>
              </a:rPr>
              <a:t>KNN 모델 학습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924623" y="4313925"/>
            <a:ext cx="4065711" cy="3083231"/>
          </a:xfrm>
          <a:custGeom>
            <a:avLst/>
            <a:gdLst/>
            <a:ahLst/>
            <a:cxnLst/>
            <a:rect r="r" b="b" t="t" l="l"/>
            <a:pathLst>
              <a:path h="3083231" w="4065711">
                <a:moveTo>
                  <a:pt x="0" y="0"/>
                </a:moveTo>
                <a:lnTo>
                  <a:pt x="4065711" y="0"/>
                </a:lnTo>
                <a:lnTo>
                  <a:pt x="4065711" y="3083231"/>
                </a:lnTo>
                <a:lnTo>
                  <a:pt x="0" y="308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65920" y="4313925"/>
            <a:ext cx="3917610" cy="3083231"/>
          </a:xfrm>
          <a:custGeom>
            <a:avLst/>
            <a:gdLst/>
            <a:ahLst/>
            <a:cxnLst/>
            <a:rect r="r" b="b" t="t" l="l"/>
            <a:pathLst>
              <a:path h="3083231" w="3917610">
                <a:moveTo>
                  <a:pt x="0" y="0"/>
                </a:moveTo>
                <a:lnTo>
                  <a:pt x="3917610" y="0"/>
                </a:lnTo>
                <a:lnTo>
                  <a:pt x="3917610" y="3083231"/>
                </a:lnTo>
                <a:lnTo>
                  <a:pt x="0" y="308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48092" y="4313925"/>
            <a:ext cx="3914947" cy="3083231"/>
          </a:xfrm>
          <a:custGeom>
            <a:avLst/>
            <a:gdLst/>
            <a:ahLst/>
            <a:cxnLst/>
            <a:rect r="r" b="b" t="t" l="l"/>
            <a:pathLst>
              <a:path h="3083231" w="3914947">
                <a:moveTo>
                  <a:pt x="0" y="0"/>
                </a:moveTo>
                <a:lnTo>
                  <a:pt x="3914947" y="0"/>
                </a:lnTo>
                <a:lnTo>
                  <a:pt x="3914947" y="3083231"/>
                </a:lnTo>
                <a:lnTo>
                  <a:pt x="0" y="30832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31961" y="2786924"/>
            <a:ext cx="354937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003EA8"/>
                </a:solidFill>
                <a:ea typeface="Nanum Square Ultra-Bold"/>
              </a:rPr>
              <a:t>모델 예측 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45523" y="7749581"/>
            <a:ext cx="1410359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3EA8"/>
                </a:solidFill>
                <a:ea typeface="Nanum Square Ultra-Bold"/>
              </a:rPr>
              <a:t>정자세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99157" y="7749581"/>
            <a:ext cx="144103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3EA8"/>
                </a:solidFill>
                <a:ea typeface="Nanum Square Ultra-Bold"/>
              </a:rPr>
              <a:t>구부정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81989" y="7749581"/>
            <a:ext cx="192992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3EA8"/>
                </a:solidFill>
                <a:ea typeface="Nanum Square Ultra-Bold"/>
              </a:rPr>
              <a:t>고개 숙임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5495" y="333375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18657" y="9806702"/>
            <a:ext cx="11317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19 / 27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376975" y="162981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217273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052892" y="1628759"/>
            <a:ext cx="932514" cy="304494"/>
          </a:xfrm>
          <a:custGeom>
            <a:avLst/>
            <a:gdLst/>
            <a:ahLst/>
            <a:cxnLst/>
            <a:rect r="r" b="b" t="t" l="l"/>
            <a:pathLst>
              <a:path h="304494" w="932514">
                <a:moveTo>
                  <a:pt x="0" y="0"/>
                </a:moveTo>
                <a:lnTo>
                  <a:pt x="932514" y="0"/>
                </a:lnTo>
                <a:lnTo>
                  <a:pt x="932514" y="304495"/>
                </a:lnTo>
                <a:lnTo>
                  <a:pt x="0" y="304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158639" y="991339"/>
            <a:ext cx="647716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자세 인식 기능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358175" y="6226367"/>
            <a:ext cx="4791997" cy="4775719"/>
            <a:chOff x="0" y="0"/>
            <a:chExt cx="6389330" cy="63676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338421"/>
              <a:ext cx="6389330" cy="6029204"/>
            </a:xfrm>
            <a:custGeom>
              <a:avLst/>
              <a:gdLst/>
              <a:ahLst/>
              <a:cxnLst/>
              <a:rect r="r" b="b" t="t" l="l"/>
              <a:pathLst>
                <a:path h="6029204" w="638933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203414">
              <a:off x="1228888" y="24588"/>
              <a:ext cx="868401" cy="1245020"/>
            </a:xfrm>
            <a:custGeom>
              <a:avLst/>
              <a:gdLst/>
              <a:ahLst/>
              <a:cxnLst/>
              <a:rect r="r" b="b" t="t" l="l"/>
              <a:pathLst>
                <a:path h="1245020" w="868401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683996" y="905866"/>
            <a:ext cx="1083971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210 도시락"/>
              </a:rPr>
              <a:t>목차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70688" y="3387540"/>
            <a:ext cx="4080791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Nanum Square Ultra-Bold"/>
              </a:rPr>
              <a:t>프로젝트 수행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50713" y="6497771"/>
            <a:ext cx="4080791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Nanum Square Ultra-Bold"/>
              </a:rPr>
              <a:t>마무리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41188" y="3397065"/>
            <a:ext cx="4499344" cy="6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0988" y="3219266"/>
            <a:ext cx="76609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56004" y="3219266"/>
            <a:ext cx="76609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0988" y="6283142"/>
            <a:ext cx="83752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3EA8"/>
                </a:solidFill>
                <a:latin typeface="Arita Dotum Bold"/>
              </a:rPr>
              <a:t>3</a:t>
            </a:r>
            <a:r>
              <a:rPr lang="en-US" sz="6999">
                <a:solidFill>
                  <a:srgbClr val="003EA8"/>
                </a:solidFill>
                <a:latin typeface="Arita Dotum Bold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50713" y="4017645"/>
            <a:ext cx="465175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1-1. 배경 및 목적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1-2. 프로젝트 주제 및 내용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1-3. 팀 구성 및 역할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1-4. 개발 환경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1-5. 프로젝트 아키텍처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870688" y="4107632"/>
            <a:ext cx="4736607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2-1. 프로젝트 기획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2-2. 프로젝트 설계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2-2. 프로젝트 개발 및 테스트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Nanum Square Bold"/>
              </a:rPr>
              <a:t>태도 인식 기능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Nanum Square Bold"/>
              </a:rPr>
              <a:t>자세 인식 기능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Nanum Square Bold"/>
              </a:rPr>
              <a:t>모니터링 서비스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2-3. 프로젝트 시연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50713" y="7162617"/>
            <a:ext cx="4736607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3-1. 완성도 평가 : 잘한 부분 &amp; 아쉬운 부분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"/>
              </a:rPr>
              <a:t>3</a:t>
            </a: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-2. 활용 방안 및 기대 효과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anum Square"/>
              </a:rPr>
              <a:t>3</a:t>
            </a: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-3. 느낀 점 및 소감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497629" y="9740335"/>
            <a:ext cx="90770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2 / 27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340111" y="3810628"/>
            <a:ext cx="2353600" cy="1044640"/>
          </a:xfrm>
          <a:custGeom>
            <a:avLst/>
            <a:gdLst/>
            <a:ahLst/>
            <a:cxnLst/>
            <a:rect r="r" b="b" t="t" l="l"/>
            <a:pathLst>
              <a:path h="1044640" w="2353600">
                <a:moveTo>
                  <a:pt x="0" y="0"/>
                </a:moveTo>
                <a:lnTo>
                  <a:pt x="2353601" y="0"/>
                </a:lnTo>
                <a:lnTo>
                  <a:pt x="2353601" y="1044640"/>
                </a:lnTo>
                <a:lnTo>
                  <a:pt x="0" y="104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7842863" y="6165128"/>
            <a:ext cx="918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10059784" y="4312473"/>
            <a:ext cx="1915777" cy="18526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11975561" y="3663243"/>
            <a:ext cx="1911578" cy="1298460"/>
            <a:chOff x="0" y="0"/>
            <a:chExt cx="2548771" cy="173128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731280" cy="173128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82525" y="548140"/>
              <a:ext cx="2366247" cy="61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9"/>
                </a:lnSpc>
              </a:pPr>
              <a:r>
                <a:rPr lang="en-US" sz="2949">
                  <a:solidFill>
                    <a:srgbClr val="000000"/>
                  </a:solidFill>
                  <a:latin typeface="Nanum Square Bold"/>
                </a:rPr>
                <a:t>Model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303527" y="5623288"/>
            <a:ext cx="2539336" cy="1083681"/>
          </a:xfrm>
          <a:custGeom>
            <a:avLst/>
            <a:gdLst/>
            <a:ahLst/>
            <a:cxnLst/>
            <a:rect r="r" b="b" t="t" l="l"/>
            <a:pathLst>
              <a:path h="1083681" w="2539336">
                <a:moveTo>
                  <a:pt x="0" y="0"/>
                </a:moveTo>
                <a:lnTo>
                  <a:pt x="2539336" y="0"/>
                </a:lnTo>
                <a:lnTo>
                  <a:pt x="2539336" y="1083681"/>
                </a:lnTo>
                <a:lnTo>
                  <a:pt x="0" y="1083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67927" y="6579668"/>
            <a:ext cx="3557551" cy="2510731"/>
          </a:xfrm>
          <a:custGeom>
            <a:avLst/>
            <a:gdLst/>
            <a:ahLst/>
            <a:cxnLst/>
            <a:rect r="r" b="b" t="t" l="l"/>
            <a:pathLst>
              <a:path h="2510731" w="3557551">
                <a:moveTo>
                  <a:pt x="0" y="0"/>
                </a:moveTo>
                <a:lnTo>
                  <a:pt x="3557551" y="0"/>
                </a:lnTo>
                <a:lnTo>
                  <a:pt x="3557551" y="2510731"/>
                </a:lnTo>
                <a:lnTo>
                  <a:pt x="0" y="25107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8761324" y="5515898"/>
            <a:ext cx="1298460" cy="129846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949030" y="5922443"/>
            <a:ext cx="177468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000000"/>
                </a:solidFill>
                <a:latin typeface="Nanum Square Bold"/>
              </a:rPr>
              <a:t>View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042830" y="5130953"/>
            <a:ext cx="2068351" cy="2068351"/>
          </a:xfrm>
          <a:custGeom>
            <a:avLst/>
            <a:gdLst/>
            <a:ahLst/>
            <a:cxnLst/>
            <a:rect r="r" b="b" t="t" l="l"/>
            <a:pathLst>
              <a:path h="2068351" w="2068351">
                <a:moveTo>
                  <a:pt x="0" y="0"/>
                </a:moveTo>
                <a:lnTo>
                  <a:pt x="2068351" y="0"/>
                </a:lnTo>
                <a:lnTo>
                  <a:pt x="2068351" y="2068351"/>
                </a:lnTo>
                <a:lnTo>
                  <a:pt x="0" y="2068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524168" y="7351704"/>
            <a:ext cx="2566528" cy="1503825"/>
          </a:xfrm>
          <a:custGeom>
            <a:avLst/>
            <a:gdLst/>
            <a:ahLst/>
            <a:cxnLst/>
            <a:rect r="r" b="b" t="t" l="l"/>
            <a:pathLst>
              <a:path h="1503825" w="2566528">
                <a:moveTo>
                  <a:pt x="0" y="0"/>
                </a:moveTo>
                <a:lnTo>
                  <a:pt x="2566528" y="0"/>
                </a:lnTo>
                <a:lnTo>
                  <a:pt x="2566528" y="1503825"/>
                </a:lnTo>
                <a:lnTo>
                  <a:pt x="0" y="1503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975561" y="7455454"/>
            <a:ext cx="1861143" cy="1298460"/>
            <a:chOff x="0" y="0"/>
            <a:chExt cx="2481524" cy="173128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731280" cy="173128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15277" y="652915"/>
              <a:ext cx="2366247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9"/>
                </a:lnSpc>
              </a:pPr>
              <a:r>
                <a:rPr lang="en-US" sz="2049">
                  <a:solidFill>
                    <a:srgbClr val="000000"/>
                  </a:solidFill>
                  <a:latin typeface="Nanum Square Bold"/>
                </a:rPr>
                <a:t>Template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4111181" y="6165128"/>
            <a:ext cx="11923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0059784" y="6165128"/>
            <a:ext cx="1915777" cy="19395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29" id="29"/>
          <p:cNvSpPr txBox="true"/>
          <p:nvPr/>
        </p:nvSpPr>
        <p:spPr>
          <a:xfrm rot="0">
            <a:off x="1512061" y="2814479"/>
            <a:ext cx="549909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003EA8"/>
                </a:solidFill>
                <a:ea typeface="Nanum Square Ultra-Bold"/>
              </a:rPr>
              <a:t>웹 애플리케이션 구조도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75561" y="2936367"/>
            <a:ext cx="354937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3EA8"/>
                </a:solidFill>
                <a:ea typeface="Nanum Square Ultra-Bold"/>
              </a:rPr>
              <a:t>데이터 구조 생성</a:t>
            </a:r>
          </a:p>
          <a:p>
            <a:pPr algn="l"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3EA8"/>
                </a:solidFill>
                <a:ea typeface="Nanum Square Ultra-Bold"/>
              </a:rPr>
              <a:t>데이터베이스와의 소통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62019" y="7027854"/>
            <a:ext cx="354937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3EA8"/>
                </a:solidFill>
                <a:ea typeface="Nanum Square Ultra-Bold"/>
              </a:rPr>
              <a:t>화면 구성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56058" y="4836218"/>
            <a:ext cx="519418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3EA8"/>
                </a:solidFill>
                <a:ea typeface="Nanum Square Ultra-Bold"/>
              </a:rPr>
              <a:t>비즈니스 로직</a:t>
            </a:r>
          </a:p>
          <a:p>
            <a:pPr algn="l"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3EA8"/>
                </a:solidFill>
                <a:latin typeface="Nanum Square Ultra-Bold"/>
                <a:ea typeface="Nanum Square Ultra-Bold"/>
              </a:rPr>
              <a:t>Model과 Template 사이를 연결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727801" y="933450"/>
            <a:ext cx="1283239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웹 애플리케이션 개발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05495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218657" y="9806702"/>
            <a:ext cx="11317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20 / 27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351507" y="2739603"/>
            <a:ext cx="4935828" cy="2445292"/>
          </a:xfrm>
          <a:custGeom>
            <a:avLst/>
            <a:gdLst/>
            <a:ahLst/>
            <a:cxnLst/>
            <a:rect r="r" b="b" t="t" l="l"/>
            <a:pathLst>
              <a:path h="2445292" w="4935828">
                <a:moveTo>
                  <a:pt x="0" y="0"/>
                </a:moveTo>
                <a:lnTo>
                  <a:pt x="4935829" y="0"/>
                </a:lnTo>
                <a:lnTo>
                  <a:pt x="4935829" y="2445291"/>
                </a:lnTo>
                <a:lnTo>
                  <a:pt x="0" y="2445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856005" y="5607192"/>
            <a:ext cx="4322845" cy="4002634"/>
          </a:xfrm>
          <a:custGeom>
            <a:avLst/>
            <a:gdLst/>
            <a:ahLst/>
            <a:cxnLst/>
            <a:rect r="r" b="b" t="t" l="l"/>
            <a:pathLst>
              <a:path h="4002634" w="4322845">
                <a:moveTo>
                  <a:pt x="0" y="0"/>
                </a:moveTo>
                <a:lnTo>
                  <a:pt x="4322844" y="0"/>
                </a:lnTo>
                <a:lnTo>
                  <a:pt x="4322844" y="4002634"/>
                </a:lnTo>
                <a:lnTo>
                  <a:pt x="0" y="40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8063" t="-69221" r="-137043" b="-3333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486052" y="2793544"/>
            <a:ext cx="219473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003EA8"/>
                </a:solidFill>
                <a:ea typeface="Nanum Square Ultra-Bold"/>
              </a:rPr>
              <a:t>화면 구성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6109" y="2339553"/>
            <a:ext cx="354937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3EA8"/>
                </a:solidFill>
                <a:ea typeface="Nanum Square Ultra-Bold"/>
              </a:rPr>
              <a:t>메인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48542" y="5124450"/>
            <a:ext cx="354937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3EA8"/>
                </a:solidFill>
                <a:latin typeface="Nanum Square Ultra-Bold"/>
                <a:ea typeface="Nanum Square Ultra-Bold"/>
              </a:rPr>
              <a:t>태도/자세 측정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43216" y="5124450"/>
            <a:ext cx="354937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3EA8"/>
                </a:solidFill>
                <a:ea typeface="Nanum Square Ultra-Bold"/>
              </a:rPr>
              <a:t>모니터링 서비스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05495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27801" y="933450"/>
            <a:ext cx="1283239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웹 애플리케이션 개발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162058" y="5591175"/>
            <a:ext cx="5611843" cy="3985839"/>
          </a:xfrm>
          <a:custGeom>
            <a:avLst/>
            <a:gdLst/>
            <a:ahLst/>
            <a:cxnLst/>
            <a:rect r="r" b="b" t="t" l="l"/>
            <a:pathLst>
              <a:path h="3985839" w="5611843">
                <a:moveTo>
                  <a:pt x="0" y="0"/>
                </a:moveTo>
                <a:lnTo>
                  <a:pt x="5611842" y="0"/>
                </a:lnTo>
                <a:lnTo>
                  <a:pt x="5611842" y="3985839"/>
                </a:lnTo>
                <a:lnTo>
                  <a:pt x="0" y="39858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465" b="-27597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6226750" y="9806702"/>
            <a:ext cx="112158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21 / 27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1287336" y="3962248"/>
            <a:ext cx="1477110" cy="9604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5017427" y="3962248"/>
            <a:ext cx="1334080" cy="9604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7178849" y="7584094"/>
            <a:ext cx="2983208" cy="244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727801" y="2380448"/>
            <a:ext cx="12950969" cy="728492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05495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2. 프로젝트 수행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7801" y="933450"/>
            <a:ext cx="1283239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프로젝트 시연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26750" y="9806702"/>
            <a:ext cx="112158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22 / 27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9250827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137422" y="3627327"/>
            <a:ext cx="4704182" cy="4704182"/>
          </a:xfrm>
          <a:custGeom>
            <a:avLst/>
            <a:gdLst/>
            <a:ahLst/>
            <a:cxnLst/>
            <a:rect r="r" b="b" t="t" l="l"/>
            <a:pathLst>
              <a:path h="4704182" w="4704182">
                <a:moveTo>
                  <a:pt x="0" y="0"/>
                </a:moveTo>
                <a:lnTo>
                  <a:pt x="4704182" y="0"/>
                </a:lnTo>
                <a:lnTo>
                  <a:pt x="4704182" y="4704182"/>
                </a:lnTo>
                <a:lnTo>
                  <a:pt x="0" y="47041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111815" y="6890813"/>
            <a:ext cx="10713126" cy="156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</a:p>
          <a:p>
            <a:pPr algn="l" marL="518158" indent="-259079" lvl="1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Nanum Square Bold"/>
                <a:ea typeface="Nanum Square Bold"/>
              </a:rPr>
              <a:t>사용자의 집중력, 피로도 패턴을 분석하여</a:t>
            </a:r>
            <a:r>
              <a:rPr lang="en-US" sz="2399">
                <a:solidFill>
                  <a:srgbClr val="F11919"/>
                </a:solidFill>
                <a:latin typeface="Nanum Square Ultra-Bold"/>
                <a:ea typeface="Nanum Square Ultra-Bold"/>
              </a:rPr>
              <a:t> 최적의 학습 환경(조명, 온도 등)을 제안</a:t>
            </a:r>
          </a:p>
          <a:p>
            <a:pPr algn="l">
              <a:lnSpc>
                <a:spcPts val="3119"/>
              </a:lnSpc>
            </a:pPr>
          </a:p>
          <a:p>
            <a:pPr algn="l" marL="518158" indent="-259079" lvl="1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anum Square Bold"/>
              </a:rPr>
              <a:t>개인별 맞춤 환경 제공으로 학습 효과와 만족도 향상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4722" y="6493822"/>
            <a:ext cx="8362401" cy="61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3EA8"/>
                </a:solidFill>
                <a:latin typeface="Nanum Square Ultra-Bold"/>
                <a:ea typeface="Nanum Square Ultra-Bold"/>
              </a:rPr>
              <a:t>2. 개인 맞춤형 학습 환경 제공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791806"/>
            <a:ext cx="10434769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anum Square Bold"/>
              </a:rPr>
              <a:t>장기간 수집된 데이터를 분석하여 집중력 저하 패턴 예측</a:t>
            </a:r>
          </a:p>
          <a:p>
            <a:pPr algn="l">
              <a:lnSpc>
                <a:spcPts val="3599"/>
              </a:lnSpc>
            </a:pP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anum Square Bold"/>
              </a:rPr>
              <a:t>예측 분석을 통해 학습 방법과 환경을 개선하고 효과적인 </a:t>
            </a:r>
            <a:r>
              <a:rPr lang="en-US" sz="2399">
                <a:solidFill>
                  <a:srgbClr val="F11919"/>
                </a:solidFill>
                <a:ea typeface="Nanum Square Ultra-Bold"/>
              </a:rPr>
              <a:t>학습 프로그램 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0758" y="3102817"/>
            <a:ext cx="7508423" cy="61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3EA8"/>
                </a:solidFill>
                <a:latin typeface="Nanum Square Ultra-Bold"/>
                <a:ea typeface="Nanum Square Ultra-Bold"/>
              </a:rPr>
              <a:t>1. 데이터 분석 및 예측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46217" y="886194"/>
            <a:ext cx="13395565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210 도시락"/>
              </a:rPr>
              <a:t>활용 방안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5020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3. 마무리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26750" y="9806702"/>
            <a:ext cx="112158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23 / 27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15866" y="9322583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62927" y="90390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4"/>
                </a:lnTo>
                <a:lnTo>
                  <a:pt x="0" y="1392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702698" y="3476034"/>
            <a:ext cx="5264909" cy="4652407"/>
          </a:xfrm>
          <a:custGeom>
            <a:avLst/>
            <a:gdLst/>
            <a:ahLst/>
            <a:cxnLst/>
            <a:rect r="r" b="b" t="t" l="l"/>
            <a:pathLst>
              <a:path h="4652407" w="5264909">
                <a:moveTo>
                  <a:pt x="0" y="0"/>
                </a:moveTo>
                <a:lnTo>
                  <a:pt x="5264909" y="0"/>
                </a:lnTo>
                <a:lnTo>
                  <a:pt x="5264909" y="4652407"/>
                </a:lnTo>
                <a:lnTo>
                  <a:pt x="0" y="46524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291528" y="5753120"/>
            <a:ext cx="1827119" cy="1196171"/>
            <a:chOff x="0" y="0"/>
            <a:chExt cx="989345" cy="647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9356" cy="647700"/>
            </a:xfrm>
            <a:custGeom>
              <a:avLst/>
              <a:gdLst/>
              <a:ahLst/>
              <a:cxnLst/>
              <a:rect r="r" b="b" t="t" l="l"/>
              <a:pathLst>
                <a:path h="647700" w="989356">
                  <a:moveTo>
                    <a:pt x="70390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703908" y="488232"/>
                  </a:lnTo>
                  <a:cubicBezTo>
                    <a:pt x="862907" y="488232"/>
                    <a:pt x="989345" y="364720"/>
                    <a:pt x="989345" y="241300"/>
                  </a:cubicBezTo>
                  <a:cubicBezTo>
                    <a:pt x="989356" y="123512"/>
                    <a:pt x="862907" y="0"/>
                    <a:pt x="703908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89345" cy="485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0"/>
                </a:lnSpc>
              </a:pPr>
              <a:r>
                <a:rPr lang="en-US" sz="1900">
                  <a:solidFill>
                    <a:srgbClr val="000000"/>
                  </a:solidFill>
                  <a:latin typeface="Nanum Square Bold"/>
                  <a:ea typeface="Nanum Square Bold"/>
                </a:rPr>
                <a:t>SD: 학습집중도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727801" y="933450"/>
            <a:ext cx="1283239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기대 효과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7216" y="8196737"/>
            <a:ext cx="8026373" cy="122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055">
                <a:solidFill>
                  <a:srgbClr val="000000"/>
                </a:solidFill>
                <a:latin typeface="Nanum Square Bold"/>
                <a:ea typeface="Nanum Square Bold"/>
              </a:rPr>
              <a:t>바른 자세와 학습 집중도가 올라가면,</a:t>
            </a:r>
          </a:p>
          <a:p>
            <a:pPr algn="ctr">
              <a:lnSpc>
                <a:spcPts val="4888"/>
              </a:lnSpc>
            </a:pPr>
            <a:r>
              <a:rPr lang="en-US" sz="3055">
                <a:solidFill>
                  <a:srgbClr val="000000"/>
                </a:solidFill>
                <a:latin typeface="Nanum Square Bold"/>
                <a:ea typeface="Nanum Square Bold"/>
              </a:rPr>
              <a:t> 성적이 높아진다.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48741" y="2834927"/>
            <a:ext cx="664200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003EA8"/>
                </a:solidFill>
                <a:ea typeface="Nanum Square Ultra-Bold"/>
              </a:rPr>
              <a:t>수업 집중도와 자세의 조절 효과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3402" y="313545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3. 마무리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3424" y="9797177"/>
            <a:ext cx="2959256" cy="34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2"/>
              </a:lnSpc>
            </a:pPr>
            <a:r>
              <a:rPr lang="en-US" sz="1801">
                <a:solidFill>
                  <a:srgbClr val="000000"/>
                </a:solidFill>
                <a:latin typeface="Nanum Square Bold"/>
                <a:ea typeface="Nanum Square Bold"/>
              </a:rPr>
              <a:t>출처: 한국진로창업경영학회지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0663" y="3637959"/>
            <a:ext cx="8221303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anum Square Bold"/>
              </a:rPr>
              <a:t>사용자의 자세를 분석해 부적절한 자세를 실시간으로 알림</a:t>
            </a:r>
          </a:p>
          <a:p>
            <a:pPr algn="l">
              <a:lnSpc>
                <a:spcPts val="3599"/>
              </a:lnSpc>
            </a:pP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anum Square Bold"/>
              </a:rPr>
              <a:t>바른 자세 유지를 독려해 </a:t>
            </a:r>
            <a:r>
              <a:rPr lang="en-US" sz="2399">
                <a:solidFill>
                  <a:srgbClr val="F11919"/>
                </a:solidFill>
                <a:ea typeface="Nanum Square Ultra-Bold"/>
              </a:rPr>
              <a:t>학습 효율성과 건강한 생활 습관 확보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1079" y="2856274"/>
            <a:ext cx="7686308" cy="61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3EA8"/>
                </a:solidFill>
                <a:latin typeface="Nanum Square Ultra-Bold"/>
                <a:ea typeface="Nanum Square Ultra-Bold"/>
              </a:rPr>
              <a:t>1. 올바른 학습 자세 유도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0663" y="6574784"/>
            <a:ext cx="8470059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anum Square Bold"/>
              </a:rPr>
              <a:t>학생 개개인의 상태를 실시간 모니터링 하여 효과적인 피드백을 제공</a:t>
            </a:r>
          </a:p>
          <a:p>
            <a:pPr algn="l">
              <a:lnSpc>
                <a:spcPts val="3599"/>
              </a:lnSpc>
            </a:pP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anum Square Bold"/>
              </a:rPr>
              <a:t>교사의 학생 관리 및 평가 업무를 지원하여 전반적인 </a:t>
            </a:r>
            <a:r>
              <a:rPr lang="en-US" sz="2399">
                <a:solidFill>
                  <a:srgbClr val="F11919"/>
                </a:solidFill>
                <a:ea typeface="Nanum Square Ultra-Bold"/>
              </a:rPr>
              <a:t>교육 효율성 향상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1079" y="5726424"/>
            <a:ext cx="7508423" cy="61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3EA8"/>
                </a:solidFill>
                <a:latin typeface="Nanum Square Ultra-Bold"/>
                <a:ea typeface="Nanum Square Ultra-Bold"/>
              </a:rPr>
              <a:t>2. 교육 효율성 향상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86009" y="9806702"/>
            <a:ext cx="116233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24 / 27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2296264"/>
            <a:ext cx="16444937" cy="7453289"/>
            <a:chOff x="0" y="0"/>
            <a:chExt cx="5999157" cy="2718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483315" y="5526353"/>
            <a:ext cx="6115946" cy="1589019"/>
            <a:chOff x="0" y="0"/>
            <a:chExt cx="2231114" cy="579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1114" cy="579678"/>
            </a:xfrm>
            <a:custGeom>
              <a:avLst/>
              <a:gdLst/>
              <a:ahLst/>
              <a:cxnLst/>
              <a:rect r="r" b="b" t="t" l="l"/>
              <a:pathLst>
                <a:path h="579678" w="2231114">
                  <a:moveTo>
                    <a:pt x="0" y="0"/>
                  </a:moveTo>
                  <a:lnTo>
                    <a:pt x="2231114" y="0"/>
                  </a:lnTo>
                  <a:lnTo>
                    <a:pt x="2231114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3879" y="-156776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11526" y="873543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39057" y="2447597"/>
            <a:ext cx="2063809" cy="20638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35454" y="8258795"/>
            <a:ext cx="1271016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ea typeface="Nanum Square Ultra-Bold"/>
              </a:rPr>
              <a:t>사업성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5454" y="5708811"/>
            <a:ext cx="1271016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ea typeface="Nanum Square Ultra-Bold"/>
              </a:rPr>
              <a:t>차별성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39057" y="7531062"/>
            <a:ext cx="2063809" cy="206380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39057" y="4991004"/>
            <a:ext cx="2063809" cy="206380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952522" y="4328255"/>
            <a:ext cx="1736725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ea typeface="Nanum Square Ultra-Bold"/>
              </a:rPr>
              <a:t>아쉬운 점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788981" y="3617026"/>
            <a:ext cx="2063809" cy="206380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483315" y="2595583"/>
            <a:ext cx="6056227" cy="1767836"/>
            <a:chOff x="0" y="0"/>
            <a:chExt cx="1595056" cy="4656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95056" cy="465603"/>
            </a:xfrm>
            <a:custGeom>
              <a:avLst/>
              <a:gdLst/>
              <a:ahLst/>
              <a:cxnLst/>
              <a:rect r="r" b="b" t="t" l="l"/>
              <a:pathLst>
                <a:path h="465603" w="1595056">
                  <a:moveTo>
                    <a:pt x="65195" y="0"/>
                  </a:moveTo>
                  <a:lnTo>
                    <a:pt x="1529860" y="0"/>
                  </a:lnTo>
                  <a:cubicBezTo>
                    <a:pt x="1547151" y="0"/>
                    <a:pt x="1563734" y="6869"/>
                    <a:pt x="1575960" y="19095"/>
                  </a:cubicBezTo>
                  <a:cubicBezTo>
                    <a:pt x="1588187" y="31322"/>
                    <a:pt x="1595056" y="47904"/>
                    <a:pt x="1595056" y="65195"/>
                  </a:cubicBezTo>
                  <a:lnTo>
                    <a:pt x="1595056" y="400408"/>
                  </a:lnTo>
                  <a:cubicBezTo>
                    <a:pt x="1595056" y="417698"/>
                    <a:pt x="1588187" y="434281"/>
                    <a:pt x="1575960" y="446508"/>
                  </a:cubicBezTo>
                  <a:cubicBezTo>
                    <a:pt x="1563734" y="458734"/>
                    <a:pt x="1547151" y="465603"/>
                    <a:pt x="1529860" y="465603"/>
                  </a:cubicBezTo>
                  <a:lnTo>
                    <a:pt x="65195" y="465603"/>
                  </a:lnTo>
                  <a:cubicBezTo>
                    <a:pt x="47904" y="465603"/>
                    <a:pt x="31322" y="458734"/>
                    <a:pt x="19095" y="446508"/>
                  </a:cubicBezTo>
                  <a:cubicBezTo>
                    <a:pt x="6869" y="434281"/>
                    <a:pt x="0" y="417698"/>
                    <a:pt x="0" y="400408"/>
                  </a:cubicBezTo>
                  <a:lnTo>
                    <a:pt x="0" y="65195"/>
                  </a:lnTo>
                  <a:cubicBezTo>
                    <a:pt x="0" y="47904"/>
                    <a:pt x="6869" y="31322"/>
                    <a:pt x="19095" y="19095"/>
                  </a:cubicBezTo>
                  <a:cubicBezTo>
                    <a:pt x="31322" y="6869"/>
                    <a:pt x="47904" y="0"/>
                    <a:pt x="651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CB4C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1595056" cy="541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680889" y="5636828"/>
            <a:ext cx="5578204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실시간으로 기록된 졸음이나 자세 등에 대한 데이터로 스스로의 수업 태도 점검 가능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52186" y="7987405"/>
            <a:ext cx="5391814" cy="145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기록된 데이터를 정기적으로 학부모에게 제공하는 기능으로 집중력 증대를 유도함으로써 교육 기관에서 사업 수완이 좋을 것으로 예상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3513174" y="5138990"/>
            <a:ext cx="6056227" cy="1767836"/>
            <a:chOff x="0" y="0"/>
            <a:chExt cx="1595056" cy="46560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95056" cy="465603"/>
            </a:xfrm>
            <a:custGeom>
              <a:avLst/>
              <a:gdLst/>
              <a:ahLst/>
              <a:cxnLst/>
              <a:rect r="r" b="b" t="t" l="l"/>
              <a:pathLst>
                <a:path h="465603" w="1595056">
                  <a:moveTo>
                    <a:pt x="65195" y="0"/>
                  </a:moveTo>
                  <a:lnTo>
                    <a:pt x="1529860" y="0"/>
                  </a:lnTo>
                  <a:cubicBezTo>
                    <a:pt x="1547151" y="0"/>
                    <a:pt x="1563734" y="6869"/>
                    <a:pt x="1575960" y="19095"/>
                  </a:cubicBezTo>
                  <a:cubicBezTo>
                    <a:pt x="1588187" y="31322"/>
                    <a:pt x="1595056" y="47904"/>
                    <a:pt x="1595056" y="65195"/>
                  </a:cubicBezTo>
                  <a:lnTo>
                    <a:pt x="1595056" y="400408"/>
                  </a:lnTo>
                  <a:cubicBezTo>
                    <a:pt x="1595056" y="417698"/>
                    <a:pt x="1588187" y="434281"/>
                    <a:pt x="1575960" y="446508"/>
                  </a:cubicBezTo>
                  <a:cubicBezTo>
                    <a:pt x="1563734" y="458734"/>
                    <a:pt x="1547151" y="465603"/>
                    <a:pt x="1529860" y="465603"/>
                  </a:cubicBezTo>
                  <a:lnTo>
                    <a:pt x="65195" y="465603"/>
                  </a:lnTo>
                  <a:cubicBezTo>
                    <a:pt x="47904" y="465603"/>
                    <a:pt x="31322" y="458734"/>
                    <a:pt x="19095" y="446508"/>
                  </a:cubicBezTo>
                  <a:cubicBezTo>
                    <a:pt x="6869" y="434281"/>
                    <a:pt x="0" y="417698"/>
                    <a:pt x="0" y="400408"/>
                  </a:cubicBezTo>
                  <a:lnTo>
                    <a:pt x="0" y="65195"/>
                  </a:lnTo>
                  <a:cubicBezTo>
                    <a:pt x="0" y="47904"/>
                    <a:pt x="6869" y="31322"/>
                    <a:pt x="19095" y="19095"/>
                  </a:cubicBezTo>
                  <a:cubicBezTo>
                    <a:pt x="31322" y="6869"/>
                    <a:pt x="47904" y="0"/>
                    <a:pt x="651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CB4C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1595056" cy="541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543034" y="7827035"/>
            <a:ext cx="6056227" cy="1767836"/>
            <a:chOff x="0" y="0"/>
            <a:chExt cx="1595056" cy="4656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95056" cy="465603"/>
            </a:xfrm>
            <a:custGeom>
              <a:avLst/>
              <a:gdLst/>
              <a:ahLst/>
              <a:cxnLst/>
              <a:rect r="r" b="b" t="t" l="l"/>
              <a:pathLst>
                <a:path h="465603" w="1595056">
                  <a:moveTo>
                    <a:pt x="65195" y="0"/>
                  </a:moveTo>
                  <a:lnTo>
                    <a:pt x="1529860" y="0"/>
                  </a:lnTo>
                  <a:cubicBezTo>
                    <a:pt x="1547151" y="0"/>
                    <a:pt x="1563734" y="6869"/>
                    <a:pt x="1575960" y="19095"/>
                  </a:cubicBezTo>
                  <a:cubicBezTo>
                    <a:pt x="1588187" y="31322"/>
                    <a:pt x="1595056" y="47904"/>
                    <a:pt x="1595056" y="65195"/>
                  </a:cubicBezTo>
                  <a:lnTo>
                    <a:pt x="1595056" y="400408"/>
                  </a:lnTo>
                  <a:cubicBezTo>
                    <a:pt x="1595056" y="417698"/>
                    <a:pt x="1588187" y="434281"/>
                    <a:pt x="1575960" y="446508"/>
                  </a:cubicBezTo>
                  <a:cubicBezTo>
                    <a:pt x="1563734" y="458734"/>
                    <a:pt x="1547151" y="465603"/>
                    <a:pt x="1529860" y="465603"/>
                  </a:cubicBezTo>
                  <a:lnTo>
                    <a:pt x="65195" y="465603"/>
                  </a:lnTo>
                  <a:cubicBezTo>
                    <a:pt x="47904" y="465603"/>
                    <a:pt x="31322" y="458734"/>
                    <a:pt x="19095" y="446508"/>
                  </a:cubicBezTo>
                  <a:cubicBezTo>
                    <a:pt x="6869" y="434281"/>
                    <a:pt x="0" y="417698"/>
                    <a:pt x="0" y="400408"/>
                  </a:cubicBezTo>
                  <a:lnTo>
                    <a:pt x="0" y="65195"/>
                  </a:lnTo>
                  <a:cubicBezTo>
                    <a:pt x="0" y="47904"/>
                    <a:pt x="6869" y="31322"/>
                    <a:pt x="19095" y="19095"/>
                  </a:cubicBezTo>
                  <a:cubicBezTo>
                    <a:pt x="31322" y="6869"/>
                    <a:pt x="47904" y="0"/>
                    <a:pt x="651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CB4C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1595056" cy="541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3680889" y="3035636"/>
            <a:ext cx="557820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학생들의 집중력 저하 문제 증가</a:t>
            </a:r>
          </a:p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집중력 개선 등 교육적 문제에 대한 솔루션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35454" y="3158826"/>
            <a:ext cx="1271016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ea typeface="Nanum Square Ultra-Bold"/>
              </a:rPr>
              <a:t>시의성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130774" y="5692575"/>
            <a:ext cx="5761505" cy="204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</a:p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체형에 따른 분류를 다양하게 하지 못함</a:t>
            </a:r>
          </a:p>
          <a:p>
            <a:pPr algn="l">
              <a:lnSpc>
                <a:spcPts val="3299"/>
              </a:lnSpc>
            </a:pPr>
          </a:p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고개를 숙이는 경우, 졸음을 체크하기 위한 landmark에 대한 정확도가 다소 떨어짐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428088" y="943344"/>
            <a:ext cx="1339556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3EA8"/>
                </a:solidFill>
                <a:latin typeface="210 도시락"/>
                <a:ea typeface="210 도시락"/>
              </a:rPr>
              <a:t>완성도 (98 / 100)</a:t>
            </a:r>
          </a:p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3EA8"/>
                </a:solidFill>
                <a:latin typeface="210 도시락"/>
                <a:ea typeface="210 도시락"/>
              </a:rPr>
              <a:t>잘한 부분 &amp; 아쉬운 부분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05495" y="333375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3. 마무리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6218657" y="9806702"/>
            <a:ext cx="11317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25 / 27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3879" y="-156776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11526" y="873543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59397" y="3605529"/>
            <a:ext cx="5165785" cy="5763047"/>
          </a:xfrm>
          <a:custGeom>
            <a:avLst/>
            <a:gdLst/>
            <a:ahLst/>
            <a:cxnLst/>
            <a:rect r="r" b="b" t="t" l="l"/>
            <a:pathLst>
              <a:path h="5763047" w="5165785">
                <a:moveTo>
                  <a:pt x="0" y="0"/>
                </a:moveTo>
                <a:lnTo>
                  <a:pt x="5165786" y="0"/>
                </a:lnTo>
                <a:lnTo>
                  <a:pt x="5165786" y="5763046"/>
                </a:lnTo>
                <a:lnTo>
                  <a:pt x="0" y="5763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76846" y="2589852"/>
            <a:ext cx="6091033" cy="4878379"/>
          </a:xfrm>
          <a:custGeom>
            <a:avLst/>
            <a:gdLst/>
            <a:ahLst/>
            <a:cxnLst/>
            <a:rect r="r" b="b" t="t" l="l"/>
            <a:pathLst>
              <a:path h="4878379" w="6091033">
                <a:moveTo>
                  <a:pt x="0" y="0"/>
                </a:moveTo>
                <a:lnTo>
                  <a:pt x="6091033" y="0"/>
                </a:lnTo>
                <a:lnTo>
                  <a:pt x="6091033" y="4878379"/>
                </a:lnTo>
                <a:lnTo>
                  <a:pt x="0" y="4878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7" t="0" r="0" b="-177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16739" y="3402720"/>
            <a:ext cx="6537981" cy="224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3"/>
              </a:lnSpc>
            </a:pPr>
            <a:r>
              <a:rPr lang="en-US" sz="4238">
                <a:solidFill>
                  <a:srgbClr val="FFFFFF"/>
                </a:solidFill>
                <a:latin typeface="210 어린아이"/>
                <a:ea typeface="210 어린아이"/>
              </a:rPr>
              <a:t>이런 서비스가 있었다니... </a:t>
            </a:r>
          </a:p>
          <a:p>
            <a:pPr algn="ctr">
              <a:lnSpc>
                <a:spcPts val="5933"/>
              </a:lnSpc>
            </a:pPr>
            <a:r>
              <a:rPr lang="en-US" sz="4238">
                <a:solidFill>
                  <a:srgbClr val="FFFFFF"/>
                </a:solidFill>
                <a:ea typeface="210 어린아이"/>
              </a:rPr>
              <a:t>수업태도를 한 눈에</a:t>
            </a:r>
          </a:p>
          <a:p>
            <a:pPr algn="ctr">
              <a:lnSpc>
                <a:spcPts val="5933"/>
              </a:lnSpc>
              <a:spcBef>
                <a:spcPct val="0"/>
              </a:spcBef>
            </a:pPr>
            <a:r>
              <a:rPr lang="en-US" sz="4238">
                <a:solidFill>
                  <a:srgbClr val="FFFFFF"/>
                </a:solidFill>
                <a:latin typeface="210 어린아이"/>
                <a:ea typeface="210 어린아이"/>
              </a:rPr>
              <a:t>볼 수 있잖아????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727801" y="933450"/>
            <a:ext cx="1283239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추후 보완점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5495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3. 마무리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08472" y="9806702"/>
            <a:ext cx="114196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26 / 27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3879" y="-156776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11526" y="873543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5495" y="2649091"/>
            <a:ext cx="23492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3EA8"/>
                </a:solidFill>
                <a:ea typeface="Nanum Square Ultra-Bold"/>
              </a:rPr>
              <a:t>자체 평가 의견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02116" y="4087938"/>
            <a:ext cx="5413093" cy="2499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4714">
                <a:solidFill>
                  <a:srgbClr val="FFFFFF"/>
                </a:solidFill>
                <a:latin typeface="210 어린아이"/>
                <a:ea typeface="210 어린아이"/>
              </a:rPr>
              <a:t>이런 앱이 있었다니... 수업태도를 한 눈에 볼 수 있잖아????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5495" y="3534916"/>
            <a:ext cx="16439375" cy="5833659"/>
            <a:chOff x="0" y="0"/>
            <a:chExt cx="5997128" cy="2128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7129" cy="2128135"/>
            </a:xfrm>
            <a:custGeom>
              <a:avLst/>
              <a:gdLst/>
              <a:ahLst/>
              <a:cxnLst/>
              <a:rect r="r" b="b" t="t" l="l"/>
              <a:pathLst>
                <a:path h="2128135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2128135"/>
                  </a:lnTo>
                  <a:lnTo>
                    <a:pt x="0" y="21281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32020" y="3846658"/>
            <a:ext cx="15586326" cy="512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승민 :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나라 : 직접 학습해보고 우리만의 모델을 만들어본 경험이 매우 좋았다.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지원 (이) : 직접 모델을 만들고 학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지원 (임) : 모델을 만들면서, 데이터와 모델 성능 향상을 위한 지속적인 코드 개선의 중요성을 깨닫게 되었다. 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수환 :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원진 : mediapipe와 YOLO를 활용한 프로젝트는 실시간 데이터 분석의 효율성과 정확성을 경험하게 해주었다.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03402" y="323070"/>
            <a:ext cx="16444937" cy="560835"/>
            <a:chOff x="0" y="0"/>
            <a:chExt cx="5999157" cy="2045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727801" y="933450"/>
            <a:ext cx="1283239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느낀점 및 소감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50837" y="3417820"/>
            <a:ext cx="15586326" cy="512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승민 :YOLO 모델을 가지고 직접 수집한 데이터로 학습한 경험이 굉장히 좋았다.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나라 : 직접 학습해보고 여러개의 모델을 사용해본 경험이 매우 좋았다.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지원 (이) : 다양한 함수를 적용하면서 여러가지의 이슈를 해결해서 성취감이 들었다.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지원 (임) : 모델을 만들면서, 데이터와 모델 성능 향상을 위한 지속적인 코드 개선의 중요성을 깨닫게 되었다. 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수환 : Django는 복잡한 웹 어플리케이션 개발을 단순화하고, 개발 생산성을 크게 향상시키는 데 도움을 줬다.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원진 : mediapipe와 YOLO를 활용한 프로젝트는 실시간 데이터 분석의 효율성과 정확성을 경험하게 해주었다.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5495" y="322500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3. 마무리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18657" y="9806702"/>
            <a:ext cx="11317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EFEFE"/>
                </a:solidFill>
                <a:latin typeface="Nanum Square Ultra-Bold"/>
              </a:rPr>
              <a:t>27 / 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4690613" y="9581775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29775" y="2301699"/>
            <a:ext cx="8113002" cy="7365117"/>
            <a:chOff x="0" y="0"/>
            <a:chExt cx="2959645" cy="26868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59645" cy="2686814"/>
            </a:xfrm>
            <a:custGeom>
              <a:avLst/>
              <a:gdLst/>
              <a:ahLst/>
              <a:cxnLst/>
              <a:rect r="r" b="b" t="t" l="l"/>
              <a:pathLst>
                <a:path h="2686814" w="2959645">
                  <a:moveTo>
                    <a:pt x="0" y="0"/>
                  </a:moveTo>
                  <a:lnTo>
                    <a:pt x="2959645" y="0"/>
                  </a:lnTo>
                  <a:lnTo>
                    <a:pt x="2959645" y="2686814"/>
                  </a:lnTo>
                  <a:lnTo>
                    <a:pt x="0" y="26868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3402" y="2301699"/>
            <a:ext cx="8448519" cy="7365117"/>
            <a:chOff x="0" y="0"/>
            <a:chExt cx="3082043" cy="26868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82042" cy="2686814"/>
            </a:xfrm>
            <a:custGeom>
              <a:avLst/>
              <a:gdLst/>
              <a:ahLst/>
              <a:cxnLst/>
              <a:rect r="r" b="b" t="t" l="l"/>
              <a:pathLst>
                <a:path h="2686814" w="3082042">
                  <a:moveTo>
                    <a:pt x="0" y="0"/>
                  </a:moveTo>
                  <a:lnTo>
                    <a:pt x="3082042" y="0"/>
                  </a:lnTo>
                  <a:lnTo>
                    <a:pt x="3082042" y="2686814"/>
                  </a:lnTo>
                  <a:lnTo>
                    <a:pt x="0" y="26868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5495" y="319719"/>
            <a:ext cx="16444937" cy="560835"/>
            <a:chOff x="0" y="0"/>
            <a:chExt cx="5999157" cy="2045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99157" cy="204594"/>
            </a:xfrm>
            <a:custGeom>
              <a:avLst/>
              <a:gdLst/>
              <a:ahLst/>
              <a:cxnLst/>
              <a:rect r="r" b="b" t="t" l="l"/>
              <a:pathLst>
                <a:path h="204594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83563" y="3914856"/>
            <a:ext cx="7694921" cy="4625139"/>
            <a:chOff x="0" y="0"/>
            <a:chExt cx="10259895" cy="61668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9895" cy="6166852"/>
            </a:xfrm>
            <a:custGeom>
              <a:avLst/>
              <a:gdLst/>
              <a:ahLst/>
              <a:cxnLst/>
              <a:rect r="r" b="b" t="t" l="l"/>
              <a:pathLst>
                <a:path h="6166852" w="10259895">
                  <a:moveTo>
                    <a:pt x="0" y="0"/>
                  </a:moveTo>
                  <a:lnTo>
                    <a:pt x="10259895" y="0"/>
                  </a:lnTo>
                  <a:lnTo>
                    <a:pt x="10259895" y="6166852"/>
                  </a:lnTo>
                  <a:lnTo>
                    <a:pt x="0" y="6166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510931" y="3777906"/>
              <a:ext cx="9748964" cy="735648"/>
              <a:chOff x="0" y="0"/>
              <a:chExt cx="1840595" cy="138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840595" cy="138890"/>
              </a:xfrm>
              <a:custGeom>
                <a:avLst/>
                <a:gdLst/>
                <a:ahLst/>
                <a:cxnLst/>
                <a:rect r="r" b="b" t="t" l="l"/>
                <a:pathLst>
                  <a:path h="138890" w="1840595">
                    <a:moveTo>
                      <a:pt x="0" y="0"/>
                    </a:moveTo>
                    <a:lnTo>
                      <a:pt x="1840595" y="0"/>
                    </a:lnTo>
                    <a:lnTo>
                      <a:pt x="1840595" y="138890"/>
                    </a:lnTo>
                    <a:lnTo>
                      <a:pt x="0" y="138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11919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76200"/>
                <a:ext cx="1840595" cy="2150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9114829" y="3914856"/>
            <a:ext cx="8093794" cy="4552759"/>
          </a:xfrm>
          <a:custGeom>
            <a:avLst/>
            <a:gdLst/>
            <a:ahLst/>
            <a:cxnLst/>
            <a:rect r="r" b="b" t="t" l="l"/>
            <a:pathLst>
              <a:path h="4552759" w="8093794">
                <a:moveTo>
                  <a:pt x="0" y="0"/>
                </a:moveTo>
                <a:lnTo>
                  <a:pt x="8093794" y="0"/>
                </a:lnTo>
                <a:lnTo>
                  <a:pt x="8093794" y="4552759"/>
                </a:lnTo>
                <a:lnTo>
                  <a:pt x="0" y="4552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20" id="20"/>
          <p:cNvSpPr txBox="true"/>
          <p:nvPr/>
        </p:nvSpPr>
        <p:spPr>
          <a:xfrm rot="0">
            <a:off x="2729894" y="930099"/>
            <a:ext cx="1283239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210 도시락"/>
              </a:rPr>
              <a:t>프로젝트 배경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6588" y="310194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342" indent="-388671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003EA8"/>
                </a:solidFill>
                <a:ea typeface="210 도시락"/>
              </a:rPr>
              <a:t>프로젝트 개요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698" y="2831377"/>
            <a:ext cx="7804819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EA8"/>
                </a:solidFill>
                <a:latin typeface="Nanum Square Ultra-Bold"/>
                <a:ea typeface="Nanum Square Ultra-Bold"/>
              </a:rPr>
              <a:t>학생이 꼽은 원격수업 단점 “집중력 감소“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32681" y="9600141"/>
            <a:ext cx="4652516" cy="29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anum Square Bold"/>
                <a:ea typeface="Nanum Square Bold"/>
              </a:rPr>
              <a:t>출처 : </a:t>
            </a:r>
            <a:r>
              <a:rPr lang="en-US" sz="1500">
                <a:solidFill>
                  <a:srgbClr val="FFFFFF"/>
                </a:solidFill>
                <a:latin typeface="Nanum Square Bold"/>
                <a:ea typeface="Nanum Square Bold"/>
              </a:rPr>
              <a:t>온라인 수업에 부정적인 이유 [진학사 제공=연합뉴스]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23214" y="2831377"/>
            <a:ext cx="8504196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EA8"/>
                </a:solidFill>
                <a:latin typeface="Nanum Square Ultra-Bold"/>
                <a:ea typeface="Nanum Square Ultra-Bold"/>
              </a:rPr>
              <a:t>VDT 증후군(시각 디스플레이 터미널 증후군)</a:t>
            </a:r>
          </a:p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장시간 컴퓨터 모니터 사용으로 인한 눈, 근골격계, 피부 및 정신적 증상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75712" y="9762065"/>
            <a:ext cx="96706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3 / 27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4690613" y="9581775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29775" y="2301699"/>
            <a:ext cx="8113002" cy="7365117"/>
            <a:chOff x="0" y="0"/>
            <a:chExt cx="2959645" cy="26868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59645" cy="2686814"/>
            </a:xfrm>
            <a:custGeom>
              <a:avLst/>
              <a:gdLst/>
              <a:ahLst/>
              <a:cxnLst/>
              <a:rect r="r" b="b" t="t" l="l"/>
              <a:pathLst>
                <a:path h="2686814" w="2959645">
                  <a:moveTo>
                    <a:pt x="0" y="0"/>
                  </a:moveTo>
                  <a:lnTo>
                    <a:pt x="2959645" y="0"/>
                  </a:lnTo>
                  <a:lnTo>
                    <a:pt x="2959645" y="2686814"/>
                  </a:lnTo>
                  <a:lnTo>
                    <a:pt x="0" y="26868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3402" y="2301699"/>
            <a:ext cx="16447030" cy="7365117"/>
            <a:chOff x="0" y="0"/>
            <a:chExt cx="5999921" cy="2686815"/>
          </a:xfrm>
        </p:grpSpPr>
        <p:sp>
          <p:nvSpPr>
            <p:cNvPr name="Freeform 9" id="9">
              <a:hlinkClick r:id="rId7" tooltip="https://www.google.com/url?sa=i&amp;url=https%3A%2F%2Fwww.shutterstock.com%2Fko%2Fsearch%2F%25ED%2594%25BD%25ED%2586%25A0%25EA%25B7%25B8%25EB%259E%25A8-%25EB%25B9%2584%25EC%25A6%2588%25EB%258B%2588%25EC%258A%25A4-%25EA%25B3%25A0%25EB%25AF%25BC&amp;psig=AOvVaw1Jh6kgOQfAa5BfI1x8Je4B&amp;ust=1716349860933000&amp;source=images&amp;cd=vfe&amp;opi=89978449&amp;ved=0CBIQjRxqFwoTCOiD38_rnYYDFQAAAAAdAAAAABAh"/>
            </p:cNvPr>
            <p:cNvSpPr/>
            <p:nvPr/>
          </p:nvSpPr>
          <p:spPr>
            <a:xfrm flipH="false" flipV="false" rot="0">
              <a:off x="0" y="0"/>
              <a:ext cx="5999921" cy="2686814"/>
            </a:xfrm>
            <a:custGeom>
              <a:avLst/>
              <a:gdLst/>
              <a:ahLst/>
              <a:cxnLst/>
              <a:rect r="r" b="b" t="t" l="l"/>
              <a:pathLst>
                <a:path h="2686814" w="5999921">
                  <a:moveTo>
                    <a:pt x="0" y="0"/>
                  </a:moveTo>
                  <a:lnTo>
                    <a:pt x="5999921" y="0"/>
                  </a:lnTo>
                  <a:lnTo>
                    <a:pt x="5999921" y="2686814"/>
                  </a:lnTo>
                  <a:lnTo>
                    <a:pt x="0" y="2686814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5495" y="319719"/>
            <a:ext cx="16444937" cy="1848630"/>
            <a:chOff x="0" y="0"/>
            <a:chExt cx="21926582" cy="246484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1926582" cy="747780"/>
              <a:chOff x="0" y="0"/>
              <a:chExt cx="5999157" cy="20459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432532" y="820190"/>
              <a:ext cx="1710986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3EA8"/>
                  </a:solidFill>
                  <a:ea typeface="210 도시락"/>
                </a:rPr>
                <a:t>배경 및 목적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167303" y="2368374"/>
            <a:ext cx="7264808" cy="6049603"/>
          </a:xfrm>
          <a:custGeom>
            <a:avLst/>
            <a:gdLst/>
            <a:ahLst/>
            <a:cxnLst/>
            <a:rect r="r" b="b" t="t" l="l"/>
            <a:pathLst>
              <a:path h="6049603" w="7264808">
                <a:moveTo>
                  <a:pt x="0" y="0"/>
                </a:moveTo>
                <a:lnTo>
                  <a:pt x="7264807" y="0"/>
                </a:lnTo>
                <a:lnTo>
                  <a:pt x="7264807" y="6049603"/>
                </a:lnTo>
                <a:lnTo>
                  <a:pt x="0" y="6049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52726" y="4318917"/>
            <a:ext cx="2751730" cy="1732015"/>
          </a:xfrm>
          <a:custGeom>
            <a:avLst/>
            <a:gdLst/>
            <a:ahLst/>
            <a:cxnLst/>
            <a:rect r="r" b="b" t="t" l="l"/>
            <a:pathLst>
              <a:path h="1732015" w="2751730">
                <a:moveTo>
                  <a:pt x="0" y="0"/>
                </a:moveTo>
                <a:lnTo>
                  <a:pt x="2751730" y="0"/>
                </a:lnTo>
                <a:lnTo>
                  <a:pt x="2751730" y="1732015"/>
                </a:lnTo>
                <a:lnTo>
                  <a:pt x="0" y="1732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1510" y="2961380"/>
            <a:ext cx="6997971" cy="3022878"/>
          </a:xfrm>
          <a:custGeom>
            <a:avLst/>
            <a:gdLst/>
            <a:ahLst/>
            <a:cxnLst/>
            <a:rect r="r" b="b" t="t" l="l"/>
            <a:pathLst>
              <a:path h="3022878" w="6997971">
                <a:moveTo>
                  <a:pt x="0" y="0"/>
                </a:moveTo>
                <a:lnTo>
                  <a:pt x="6997971" y="0"/>
                </a:lnTo>
                <a:lnTo>
                  <a:pt x="6997971" y="3022877"/>
                </a:lnTo>
                <a:lnTo>
                  <a:pt x="0" y="3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9" t="-2421" r="0" b="-380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6710698"/>
            <a:ext cx="7189198" cy="2849185"/>
          </a:xfrm>
          <a:custGeom>
            <a:avLst/>
            <a:gdLst/>
            <a:ahLst/>
            <a:cxnLst/>
            <a:rect r="r" b="b" t="t" l="l"/>
            <a:pathLst>
              <a:path h="2849185" w="7189198">
                <a:moveTo>
                  <a:pt x="0" y="0"/>
                </a:moveTo>
                <a:lnTo>
                  <a:pt x="7189198" y="0"/>
                </a:lnTo>
                <a:lnTo>
                  <a:pt x="7189198" y="2849184"/>
                </a:lnTo>
                <a:lnTo>
                  <a:pt x="0" y="2849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1135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418867" y="7674142"/>
            <a:ext cx="1833260" cy="1992674"/>
          </a:xfrm>
          <a:custGeom>
            <a:avLst/>
            <a:gdLst/>
            <a:ahLst/>
            <a:cxnLst/>
            <a:rect r="r" b="b" t="t" l="l"/>
            <a:pathLst>
              <a:path h="1992674" w="1833260">
                <a:moveTo>
                  <a:pt x="0" y="0"/>
                </a:moveTo>
                <a:lnTo>
                  <a:pt x="1833260" y="0"/>
                </a:lnTo>
                <a:lnTo>
                  <a:pt x="1833260" y="1992674"/>
                </a:lnTo>
                <a:lnTo>
                  <a:pt x="0" y="19926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799706" y="4318917"/>
            <a:ext cx="2122872" cy="1725627"/>
          </a:xfrm>
          <a:custGeom>
            <a:avLst/>
            <a:gdLst/>
            <a:ahLst/>
            <a:cxnLst/>
            <a:rect r="r" b="b" t="t" l="l"/>
            <a:pathLst>
              <a:path h="1725627" w="2122872">
                <a:moveTo>
                  <a:pt x="0" y="0"/>
                </a:moveTo>
                <a:lnTo>
                  <a:pt x="2122873" y="0"/>
                </a:lnTo>
                <a:lnTo>
                  <a:pt x="2122873" y="1725627"/>
                </a:lnTo>
                <a:lnTo>
                  <a:pt x="0" y="17256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5592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609124" y="3806471"/>
            <a:ext cx="345458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3EA8"/>
                </a:solidFill>
                <a:latin typeface="Nanum Square Bold"/>
                <a:ea typeface="Nanum Square Bold"/>
              </a:rPr>
              <a:t>VDT 증후군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6588" y="310194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342" indent="-388671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003EA8"/>
                </a:solidFill>
                <a:ea typeface="210 도시락"/>
              </a:rPr>
              <a:t>프로젝트 개요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84151" y="9781116"/>
            <a:ext cx="95862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4 / 27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2442852"/>
            <a:ext cx="6315274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EA8"/>
                </a:solidFill>
                <a:ea typeface="Nanum Square Ultra-Bold"/>
              </a:rPr>
              <a:t>글로벌 온라인 교육 시장 규모와 전망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65214" y="9600141"/>
            <a:ext cx="2879080" cy="29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Nanum Square Bold"/>
                <a:ea typeface="Nanum Square Bold"/>
              </a:rPr>
              <a:t>출처 :Business Research Insights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6089032"/>
            <a:ext cx="5890642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3EA8"/>
                </a:solidFill>
                <a:ea typeface="Nanum Square Ultra-Bold"/>
              </a:rPr>
              <a:t>전 세계 에듀테크 시장 규모와 전망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33851" y="3806471"/>
            <a:ext cx="345458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3EA8"/>
                </a:solidFill>
                <a:ea typeface="Nanum Square Bold"/>
              </a:rPr>
              <a:t>집중력 감소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88173" y="7161696"/>
            <a:ext cx="345458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anum Square Bold"/>
                <a:ea typeface="Nanum Square Bold"/>
              </a:rPr>
              <a:t>그럼에도..?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77113" y="7995212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3402" y="-166829"/>
            <a:ext cx="16447030" cy="2396418"/>
            <a:chOff x="0" y="0"/>
            <a:chExt cx="21929373" cy="319522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653199"/>
              <a:ext cx="21926582" cy="747780"/>
              <a:chOff x="0" y="0"/>
              <a:chExt cx="5999157" cy="20459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2791" y="1492439"/>
              <a:ext cx="21926582" cy="1702785"/>
              <a:chOff x="0" y="0"/>
              <a:chExt cx="5999157" cy="46588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999157" cy="465885"/>
              </a:xfrm>
              <a:custGeom>
                <a:avLst/>
                <a:gdLst/>
                <a:ahLst/>
                <a:cxnLst/>
                <a:rect r="r" b="b" t="t" l="l"/>
                <a:pathLst>
                  <a:path h="465885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465885"/>
                    </a:lnTo>
                    <a:lnTo>
                      <a:pt x="0" y="4658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432532" y="1473389"/>
              <a:ext cx="1710986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3EA8"/>
                  </a:solidFill>
                  <a:ea typeface="210 도시락"/>
                </a:rPr>
                <a:t>프로젝트 주제 및 내용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0693053" y="0"/>
              <a:ext cx="588821" cy="844188"/>
            </a:xfrm>
            <a:custGeom>
              <a:avLst/>
              <a:gdLst/>
              <a:ahLst/>
              <a:cxnLst/>
              <a:rect r="r" b="b" t="t" l="l"/>
              <a:pathLst>
                <a:path h="844188" w="588821">
                  <a:moveTo>
                    <a:pt x="0" y="0"/>
                  </a:moveTo>
                  <a:lnTo>
                    <a:pt x="588821" y="0"/>
                  </a:lnTo>
                  <a:lnTo>
                    <a:pt x="588821" y="844188"/>
                  </a:lnTo>
                  <a:lnTo>
                    <a:pt x="0" y="844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234603" y="3976245"/>
            <a:ext cx="2311882" cy="2311882"/>
          </a:xfrm>
          <a:custGeom>
            <a:avLst/>
            <a:gdLst/>
            <a:ahLst/>
            <a:cxnLst/>
            <a:rect r="r" b="b" t="t" l="l"/>
            <a:pathLst>
              <a:path h="2311882" w="2311882">
                <a:moveTo>
                  <a:pt x="0" y="0"/>
                </a:moveTo>
                <a:lnTo>
                  <a:pt x="2311882" y="0"/>
                </a:lnTo>
                <a:lnTo>
                  <a:pt x="2311882" y="2311882"/>
                </a:lnTo>
                <a:lnTo>
                  <a:pt x="0" y="23118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4282677"/>
            <a:ext cx="3480462" cy="3480462"/>
          </a:xfrm>
          <a:custGeom>
            <a:avLst/>
            <a:gdLst/>
            <a:ahLst/>
            <a:cxnLst/>
            <a:rect r="r" b="b" t="t" l="l"/>
            <a:pathLst>
              <a:path h="3480462" w="3480462">
                <a:moveTo>
                  <a:pt x="0" y="0"/>
                </a:moveTo>
                <a:lnTo>
                  <a:pt x="3480462" y="0"/>
                </a:lnTo>
                <a:lnTo>
                  <a:pt x="3480462" y="3480462"/>
                </a:lnTo>
                <a:lnTo>
                  <a:pt x="0" y="3480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5985751" y="6691568"/>
            <a:ext cx="2851104" cy="2851104"/>
          </a:xfrm>
          <a:custGeom>
            <a:avLst/>
            <a:gdLst/>
            <a:ahLst/>
            <a:cxnLst/>
            <a:rect r="r" b="b" t="t" l="l"/>
            <a:pathLst>
              <a:path h="2851104" w="2851104">
                <a:moveTo>
                  <a:pt x="0" y="0"/>
                </a:moveTo>
                <a:lnTo>
                  <a:pt x="2851104" y="0"/>
                </a:lnTo>
                <a:lnTo>
                  <a:pt x="2851104" y="2851104"/>
                </a:lnTo>
                <a:lnTo>
                  <a:pt x="0" y="2851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837418" y="4630796"/>
            <a:ext cx="5917315" cy="3714864"/>
          </a:xfrm>
          <a:custGeom>
            <a:avLst/>
            <a:gdLst/>
            <a:ahLst/>
            <a:cxnLst/>
            <a:rect r="r" b="b" t="t" l="l"/>
            <a:pathLst>
              <a:path h="3714864" w="5917315">
                <a:moveTo>
                  <a:pt x="0" y="0"/>
                </a:moveTo>
                <a:lnTo>
                  <a:pt x="5917315" y="0"/>
                </a:lnTo>
                <a:lnTo>
                  <a:pt x="5917315" y="3714864"/>
                </a:lnTo>
                <a:lnTo>
                  <a:pt x="0" y="37148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72964" y="4165910"/>
            <a:ext cx="2379767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003EA8"/>
                </a:solidFill>
                <a:ea typeface="Nanum Square Ultra-Bold"/>
              </a:rPr>
              <a:t>사용자 행동 인식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76573" y="2498400"/>
            <a:ext cx="10187313" cy="61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Nanum Square Ultra-Bold"/>
                <a:ea typeface="Nanum Square Ultra-Bold"/>
              </a:rPr>
              <a:t>“실시간 행동 인식 기반의 학습 상태 모니터링 서비스”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75409" y="3749233"/>
            <a:ext cx="2791892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003EA8"/>
                </a:solidFill>
                <a:latin typeface="Nanum Square Ultra-Bold"/>
                <a:ea typeface="Nanum Square Ultra-Bold"/>
              </a:rPr>
              <a:t>하품, 졸음, 시선 방향</a:t>
            </a:r>
          </a:p>
        </p:txBody>
      </p:sp>
      <p:grpSp>
        <p:nvGrpSpPr>
          <p:cNvPr name="Group 25" id="25"/>
          <p:cNvGrpSpPr/>
          <p:nvPr/>
        </p:nvGrpSpPr>
        <p:grpSpPr>
          <a:xfrm rot="1955923">
            <a:off x="9246414" y="4871999"/>
            <a:ext cx="1184885" cy="643032"/>
            <a:chOff x="0" y="0"/>
            <a:chExt cx="1172286" cy="63619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72286" cy="636195"/>
            </a:xfrm>
            <a:custGeom>
              <a:avLst/>
              <a:gdLst/>
              <a:ahLst/>
              <a:cxnLst/>
              <a:rect r="r" b="b" t="t" l="l"/>
              <a:pathLst>
                <a:path h="636195" w="1172286">
                  <a:moveTo>
                    <a:pt x="1172286" y="318097"/>
                  </a:moveTo>
                  <a:lnTo>
                    <a:pt x="765886" y="0"/>
                  </a:lnTo>
                  <a:lnTo>
                    <a:pt x="765886" y="203200"/>
                  </a:lnTo>
                  <a:lnTo>
                    <a:pt x="0" y="203200"/>
                  </a:lnTo>
                  <a:lnTo>
                    <a:pt x="0" y="432995"/>
                  </a:lnTo>
                  <a:lnTo>
                    <a:pt x="765886" y="432995"/>
                  </a:lnTo>
                  <a:lnTo>
                    <a:pt x="765886" y="636195"/>
                  </a:lnTo>
                  <a:lnTo>
                    <a:pt x="1172286" y="3180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27000"/>
              <a:ext cx="1070686" cy="305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846357" y="4403784"/>
            <a:ext cx="4040065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003EA8"/>
                </a:solidFill>
                <a:ea typeface="Nanum Square Ultra-Bold"/>
              </a:rPr>
              <a:t>사용자 별 행동 대시보드 생성</a:t>
            </a:r>
          </a:p>
        </p:txBody>
      </p:sp>
      <p:grpSp>
        <p:nvGrpSpPr>
          <p:cNvPr name="Group 29" id="29"/>
          <p:cNvGrpSpPr/>
          <p:nvPr/>
        </p:nvGrpSpPr>
        <p:grpSpPr>
          <a:xfrm rot="-2146201">
            <a:off x="9246414" y="7267578"/>
            <a:ext cx="1184885" cy="643032"/>
            <a:chOff x="0" y="0"/>
            <a:chExt cx="1172286" cy="63619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72286" cy="636195"/>
            </a:xfrm>
            <a:custGeom>
              <a:avLst/>
              <a:gdLst/>
              <a:ahLst/>
              <a:cxnLst/>
              <a:rect r="r" b="b" t="t" l="l"/>
              <a:pathLst>
                <a:path h="636195" w="1172286">
                  <a:moveTo>
                    <a:pt x="1172286" y="318097"/>
                  </a:moveTo>
                  <a:lnTo>
                    <a:pt x="765886" y="0"/>
                  </a:lnTo>
                  <a:lnTo>
                    <a:pt x="765886" y="203200"/>
                  </a:lnTo>
                  <a:lnTo>
                    <a:pt x="0" y="203200"/>
                  </a:lnTo>
                  <a:lnTo>
                    <a:pt x="0" y="432995"/>
                  </a:lnTo>
                  <a:lnTo>
                    <a:pt x="765886" y="432995"/>
                  </a:lnTo>
                  <a:lnTo>
                    <a:pt x="765886" y="636195"/>
                  </a:lnTo>
                  <a:lnTo>
                    <a:pt x="1172286" y="3180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27000"/>
              <a:ext cx="1070686" cy="305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1939977">
            <a:off x="4315670" y="5034531"/>
            <a:ext cx="1184885" cy="643032"/>
            <a:chOff x="0" y="0"/>
            <a:chExt cx="1172286" cy="63619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72286" cy="636195"/>
            </a:xfrm>
            <a:custGeom>
              <a:avLst/>
              <a:gdLst/>
              <a:ahLst/>
              <a:cxnLst/>
              <a:rect r="r" b="b" t="t" l="l"/>
              <a:pathLst>
                <a:path h="636195" w="1172286">
                  <a:moveTo>
                    <a:pt x="1172286" y="318097"/>
                  </a:moveTo>
                  <a:lnTo>
                    <a:pt x="765886" y="0"/>
                  </a:lnTo>
                  <a:lnTo>
                    <a:pt x="765886" y="203200"/>
                  </a:lnTo>
                  <a:lnTo>
                    <a:pt x="0" y="203200"/>
                  </a:lnTo>
                  <a:lnTo>
                    <a:pt x="0" y="432995"/>
                  </a:lnTo>
                  <a:lnTo>
                    <a:pt x="765886" y="432995"/>
                  </a:lnTo>
                  <a:lnTo>
                    <a:pt x="765886" y="636195"/>
                  </a:lnTo>
                  <a:lnTo>
                    <a:pt x="1172286" y="3180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27000"/>
              <a:ext cx="1070686" cy="305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1955923">
            <a:off x="4315670" y="7205558"/>
            <a:ext cx="1184885" cy="643032"/>
            <a:chOff x="0" y="0"/>
            <a:chExt cx="1172286" cy="63619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72286" cy="636195"/>
            </a:xfrm>
            <a:custGeom>
              <a:avLst/>
              <a:gdLst/>
              <a:ahLst/>
              <a:cxnLst/>
              <a:rect r="r" b="b" t="t" l="l"/>
              <a:pathLst>
                <a:path h="636195" w="1172286">
                  <a:moveTo>
                    <a:pt x="1172286" y="318097"/>
                  </a:moveTo>
                  <a:lnTo>
                    <a:pt x="765886" y="0"/>
                  </a:lnTo>
                  <a:lnTo>
                    <a:pt x="765886" y="203200"/>
                  </a:lnTo>
                  <a:lnTo>
                    <a:pt x="0" y="203200"/>
                  </a:lnTo>
                  <a:lnTo>
                    <a:pt x="0" y="432995"/>
                  </a:lnTo>
                  <a:lnTo>
                    <a:pt x="765886" y="432995"/>
                  </a:lnTo>
                  <a:lnTo>
                    <a:pt x="765886" y="636195"/>
                  </a:lnTo>
                  <a:lnTo>
                    <a:pt x="1172286" y="3180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27000"/>
              <a:ext cx="1070686" cy="305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526588" y="310194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342" indent="-388671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003EA8"/>
                </a:solidFill>
                <a:ea typeface="210 도시락"/>
              </a:rPr>
              <a:t>프로젝트 개요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401991" y="9797177"/>
            <a:ext cx="94844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5 / 27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14333" y="6653468"/>
            <a:ext cx="722007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003EA8"/>
                </a:solidFill>
                <a:ea typeface="Nanum Square Ultra-Bold"/>
              </a:rPr>
              <a:t>자세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03402" y="2296264"/>
            <a:ext cx="16444937" cy="7453289"/>
            <a:chOff x="0" y="0"/>
            <a:chExt cx="5999157" cy="2718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9157" cy="2718980"/>
            </a:xfrm>
            <a:custGeom>
              <a:avLst/>
              <a:gdLst/>
              <a:ahLst/>
              <a:cxnLst/>
              <a:rect r="r" b="b" t="t" l="l"/>
              <a:pathLst>
                <a:path h="271898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718980"/>
                  </a:lnTo>
                  <a:lnTo>
                    <a:pt x="0" y="27189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71113" y="3422004"/>
            <a:ext cx="4404073" cy="2202191"/>
            <a:chOff x="0" y="0"/>
            <a:chExt cx="5872098" cy="293625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5872098" cy="80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9"/>
                </a:lnSpc>
              </a:pPr>
              <a:r>
                <a:rPr lang="en-US" sz="3699">
                  <a:solidFill>
                    <a:srgbClr val="003EA8"/>
                  </a:solidFill>
                  <a:ea typeface="Nanum Square Ultra-Bold"/>
                </a:rPr>
                <a:t>김승민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64275"/>
              <a:ext cx="5872098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프로젝트 기획,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데이터 수집 및 전처리,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ea typeface="Nanum Square Bold"/>
                </a:rPr>
                <a:t>자세 분류 </a:t>
              </a:r>
              <a:r>
                <a:rPr lang="en-US" sz="2399">
                  <a:solidFill>
                    <a:srgbClr val="000000"/>
                  </a:solidFill>
                  <a:ea typeface="Nanum Square Bold"/>
                </a:rPr>
                <a:t>모델 학습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76554" y="3422004"/>
            <a:ext cx="4404073" cy="2202191"/>
            <a:chOff x="0" y="0"/>
            <a:chExt cx="5872098" cy="29362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5872098" cy="80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9"/>
                </a:lnSpc>
              </a:pPr>
              <a:r>
                <a:rPr lang="en-US" sz="3699">
                  <a:solidFill>
                    <a:srgbClr val="003EA8"/>
                  </a:solidFill>
                  <a:ea typeface="Nanum Square Ultra-Bold"/>
                </a:rPr>
                <a:t>이지원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64275"/>
              <a:ext cx="5872098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프로젝트 기획,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시선 방향 인식 기능 구현,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ea typeface="Nanum Square Bold"/>
                </a:rPr>
                <a:t>졸음 인식 기능 통합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23834" y="3422004"/>
            <a:ext cx="4404073" cy="2202191"/>
            <a:chOff x="0" y="0"/>
            <a:chExt cx="5872098" cy="29362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5872098" cy="80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9"/>
                </a:lnSpc>
              </a:pPr>
              <a:r>
                <a:rPr lang="en-US" sz="3699">
                  <a:solidFill>
                    <a:srgbClr val="003EA8"/>
                  </a:solidFill>
                  <a:ea typeface="Nanum Square Ultra-Bold"/>
                </a:rPr>
                <a:t>신나라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64275"/>
              <a:ext cx="5872098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프로젝트 기획,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데이터 수집 및 전처리,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ea typeface="Nanum Square Bold"/>
                </a:rPr>
                <a:t>자세 분류 </a:t>
              </a:r>
              <a:r>
                <a:rPr lang="en-US" sz="2399">
                  <a:solidFill>
                    <a:srgbClr val="000000"/>
                  </a:solidFill>
                  <a:ea typeface="Nanum Square Bold"/>
                </a:rPr>
                <a:t>모델 학습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23834" y="6040336"/>
            <a:ext cx="4404073" cy="2202191"/>
            <a:chOff x="0" y="0"/>
            <a:chExt cx="5872098" cy="293625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5872098" cy="80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9"/>
                </a:lnSpc>
              </a:pPr>
              <a:r>
                <a:rPr lang="en-US" sz="3699">
                  <a:solidFill>
                    <a:srgbClr val="003EA8"/>
                  </a:solidFill>
                  <a:ea typeface="Nanum Square Ultra-Bold"/>
                </a:rPr>
                <a:t>조원진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64275"/>
              <a:ext cx="5872098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프로젝트 기획,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눈 개폐 기능 구현,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ea typeface="Nanum Square Bold"/>
                </a:rPr>
                <a:t>졸음 인식 기능 통합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1113" y="6040336"/>
            <a:ext cx="4404073" cy="2202191"/>
            <a:chOff x="0" y="0"/>
            <a:chExt cx="5872098" cy="293625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5872098" cy="80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9"/>
                </a:lnSpc>
              </a:pPr>
              <a:r>
                <a:rPr lang="en-US" sz="3699">
                  <a:solidFill>
                    <a:srgbClr val="003EA8"/>
                  </a:solidFill>
                  <a:ea typeface="Nanum Square Ultra-Bold"/>
                </a:rPr>
                <a:t>임지원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64275"/>
              <a:ext cx="5872098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프로젝트 기획,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하품 인식 기능 구현,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UI 디자인 및 개발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576554" y="6040336"/>
            <a:ext cx="4404073" cy="1811666"/>
            <a:chOff x="0" y="0"/>
            <a:chExt cx="5872098" cy="24155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5872098" cy="80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9"/>
                </a:lnSpc>
              </a:pPr>
              <a:r>
                <a:rPr lang="en-US" sz="3699">
                  <a:solidFill>
                    <a:srgbClr val="003EA8"/>
                  </a:solidFill>
                  <a:ea typeface="Nanum Square Ultra-Bold"/>
                </a:rPr>
                <a:t>조수환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064275"/>
              <a:ext cx="5872098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Nanum Square Bold"/>
                  <a:ea typeface="Nanum Square Bold"/>
                </a:rPr>
                <a:t>프로젝트 총괄,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ea typeface="Nanum Square Bold"/>
                </a:rPr>
                <a:t>웹 애플리케이션 개발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03402" y="-166829"/>
            <a:ext cx="16447030" cy="2396418"/>
            <a:chOff x="0" y="0"/>
            <a:chExt cx="21929373" cy="3195224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653199"/>
              <a:ext cx="21926582" cy="747780"/>
              <a:chOff x="0" y="0"/>
              <a:chExt cx="5999157" cy="20459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2791" y="1492439"/>
              <a:ext cx="21926582" cy="1702785"/>
              <a:chOff x="0" y="0"/>
              <a:chExt cx="5999157" cy="46588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999157" cy="465885"/>
              </a:xfrm>
              <a:custGeom>
                <a:avLst/>
                <a:gdLst/>
                <a:ahLst/>
                <a:cxnLst/>
                <a:rect r="r" b="b" t="t" l="l"/>
                <a:pathLst>
                  <a:path h="465885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465885"/>
                    </a:lnTo>
                    <a:lnTo>
                      <a:pt x="0" y="4658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2432532" y="1473389"/>
              <a:ext cx="1710986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3EA8"/>
                  </a:solidFill>
                  <a:ea typeface="210 도시락"/>
                </a:rPr>
                <a:t>팀 구성 및 역할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10693053" y="0"/>
              <a:ext cx="588821" cy="844188"/>
            </a:xfrm>
            <a:custGeom>
              <a:avLst/>
              <a:gdLst/>
              <a:ahLst/>
              <a:cxnLst/>
              <a:rect r="r" b="b" t="t" l="l"/>
              <a:pathLst>
                <a:path h="844188" w="588821">
                  <a:moveTo>
                    <a:pt x="0" y="0"/>
                  </a:moveTo>
                  <a:lnTo>
                    <a:pt x="588821" y="0"/>
                  </a:lnTo>
                  <a:lnTo>
                    <a:pt x="588821" y="844188"/>
                  </a:lnTo>
                  <a:lnTo>
                    <a:pt x="0" y="844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26588" y="310194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342" indent="-388671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003EA8"/>
                </a:solidFill>
                <a:ea typeface="210 도시락"/>
              </a:rPr>
              <a:t>프로젝트 개요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381620" y="9797177"/>
            <a:ext cx="96881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6 / 27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4690613" y="9581775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74113" y="2301699"/>
            <a:ext cx="11768664" cy="7365117"/>
            <a:chOff x="0" y="0"/>
            <a:chExt cx="4293241" cy="26868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93241" cy="2686814"/>
            </a:xfrm>
            <a:custGeom>
              <a:avLst/>
              <a:gdLst/>
              <a:ahLst/>
              <a:cxnLst/>
              <a:rect r="r" b="b" t="t" l="l"/>
              <a:pathLst>
                <a:path h="2686814" w="4293241">
                  <a:moveTo>
                    <a:pt x="0" y="0"/>
                  </a:moveTo>
                  <a:lnTo>
                    <a:pt x="4293241" y="0"/>
                  </a:lnTo>
                  <a:lnTo>
                    <a:pt x="4293241" y="2686814"/>
                  </a:lnTo>
                  <a:lnTo>
                    <a:pt x="0" y="26868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733798" y="2411514"/>
            <a:ext cx="2944479" cy="2833484"/>
          </a:xfrm>
          <a:custGeom>
            <a:avLst/>
            <a:gdLst/>
            <a:ahLst/>
            <a:cxnLst/>
            <a:rect r="r" b="b" t="t" l="l"/>
            <a:pathLst>
              <a:path h="2833484" w="2944479">
                <a:moveTo>
                  <a:pt x="0" y="0"/>
                </a:moveTo>
                <a:lnTo>
                  <a:pt x="2944479" y="0"/>
                </a:lnTo>
                <a:lnTo>
                  <a:pt x="2944479" y="2833485"/>
                </a:lnTo>
                <a:lnTo>
                  <a:pt x="0" y="2833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3" r="0" b="-387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25871" y="3021798"/>
            <a:ext cx="3350265" cy="803284"/>
          </a:xfrm>
          <a:custGeom>
            <a:avLst/>
            <a:gdLst/>
            <a:ahLst/>
            <a:cxnLst/>
            <a:rect r="r" b="b" t="t" l="l"/>
            <a:pathLst>
              <a:path h="803284" w="3350265">
                <a:moveTo>
                  <a:pt x="0" y="0"/>
                </a:moveTo>
                <a:lnTo>
                  <a:pt x="3350265" y="0"/>
                </a:lnTo>
                <a:lnTo>
                  <a:pt x="3350265" y="803284"/>
                </a:lnTo>
                <a:lnTo>
                  <a:pt x="0" y="8032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883" r="0" b="-1648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12770" y="2799488"/>
            <a:ext cx="1236810" cy="1416205"/>
          </a:xfrm>
          <a:custGeom>
            <a:avLst/>
            <a:gdLst/>
            <a:ahLst/>
            <a:cxnLst/>
            <a:rect r="r" b="b" t="t" l="l"/>
            <a:pathLst>
              <a:path h="1416205" w="1236810">
                <a:moveTo>
                  <a:pt x="0" y="0"/>
                </a:moveTo>
                <a:lnTo>
                  <a:pt x="1236810" y="0"/>
                </a:lnTo>
                <a:lnTo>
                  <a:pt x="1236810" y="1416205"/>
                </a:lnTo>
                <a:lnTo>
                  <a:pt x="0" y="1416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22" r="0" b="-91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25244" y="4711842"/>
            <a:ext cx="3525526" cy="892899"/>
          </a:xfrm>
          <a:custGeom>
            <a:avLst/>
            <a:gdLst/>
            <a:ahLst/>
            <a:cxnLst/>
            <a:rect r="r" b="b" t="t" l="l"/>
            <a:pathLst>
              <a:path h="892899" w="3525526">
                <a:moveTo>
                  <a:pt x="0" y="0"/>
                </a:moveTo>
                <a:lnTo>
                  <a:pt x="3525527" y="0"/>
                </a:lnTo>
                <a:lnTo>
                  <a:pt x="3525527" y="892899"/>
                </a:lnTo>
                <a:lnTo>
                  <a:pt x="0" y="89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445" r="0" b="-1442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36683" y="8077450"/>
            <a:ext cx="1043523" cy="965330"/>
          </a:xfrm>
          <a:custGeom>
            <a:avLst/>
            <a:gdLst/>
            <a:ahLst/>
            <a:cxnLst/>
            <a:rect r="r" b="b" t="t" l="l"/>
            <a:pathLst>
              <a:path h="965330" w="1043523">
                <a:moveTo>
                  <a:pt x="0" y="0"/>
                </a:moveTo>
                <a:lnTo>
                  <a:pt x="1043524" y="0"/>
                </a:lnTo>
                <a:lnTo>
                  <a:pt x="1043524" y="965330"/>
                </a:lnTo>
                <a:lnTo>
                  <a:pt x="0" y="965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442" r="0" b="-465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98441" y="8178362"/>
            <a:ext cx="3228008" cy="763506"/>
          </a:xfrm>
          <a:custGeom>
            <a:avLst/>
            <a:gdLst/>
            <a:ahLst/>
            <a:cxnLst/>
            <a:rect r="r" b="b" t="t" l="l"/>
            <a:pathLst>
              <a:path h="763506" w="3228008">
                <a:moveTo>
                  <a:pt x="0" y="0"/>
                </a:moveTo>
                <a:lnTo>
                  <a:pt x="3228008" y="0"/>
                </a:lnTo>
                <a:lnTo>
                  <a:pt x="3228008" y="763506"/>
                </a:lnTo>
                <a:lnTo>
                  <a:pt x="0" y="763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6221" r="0" b="-3049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14610" y="8360829"/>
            <a:ext cx="2534633" cy="581039"/>
          </a:xfrm>
          <a:custGeom>
            <a:avLst/>
            <a:gdLst/>
            <a:ahLst/>
            <a:cxnLst/>
            <a:rect r="r" b="b" t="t" l="l"/>
            <a:pathLst>
              <a:path h="581039" w="2534633">
                <a:moveTo>
                  <a:pt x="0" y="0"/>
                </a:moveTo>
                <a:lnTo>
                  <a:pt x="2534633" y="0"/>
                </a:lnTo>
                <a:lnTo>
                  <a:pt x="2534633" y="581039"/>
                </a:lnTo>
                <a:lnTo>
                  <a:pt x="0" y="5810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77325" r="0" b="-68051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03402" y="2301699"/>
            <a:ext cx="4564283" cy="7365117"/>
            <a:chOff x="0" y="0"/>
            <a:chExt cx="1665063" cy="26868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65063" cy="2686814"/>
            </a:xfrm>
            <a:custGeom>
              <a:avLst/>
              <a:gdLst/>
              <a:ahLst/>
              <a:cxnLst/>
              <a:rect r="r" b="b" t="t" l="l"/>
              <a:pathLst>
                <a:path h="2686814" w="1665063">
                  <a:moveTo>
                    <a:pt x="0" y="0"/>
                  </a:moveTo>
                  <a:lnTo>
                    <a:pt x="1665063" y="0"/>
                  </a:lnTo>
                  <a:lnTo>
                    <a:pt x="1665063" y="2686814"/>
                  </a:lnTo>
                  <a:lnTo>
                    <a:pt x="0" y="26868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3386721" y="6314853"/>
            <a:ext cx="3352088" cy="625509"/>
          </a:xfrm>
          <a:custGeom>
            <a:avLst/>
            <a:gdLst/>
            <a:ahLst/>
            <a:cxnLst/>
            <a:rect r="r" b="b" t="t" l="l"/>
            <a:pathLst>
              <a:path h="625509" w="3352088">
                <a:moveTo>
                  <a:pt x="0" y="0"/>
                </a:moveTo>
                <a:lnTo>
                  <a:pt x="3352089" y="0"/>
                </a:lnTo>
                <a:lnTo>
                  <a:pt x="3352089" y="625510"/>
                </a:lnTo>
                <a:lnTo>
                  <a:pt x="0" y="6255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26449" y="6200638"/>
            <a:ext cx="2723116" cy="853939"/>
          </a:xfrm>
          <a:custGeom>
            <a:avLst/>
            <a:gdLst/>
            <a:ahLst/>
            <a:cxnLst/>
            <a:rect r="r" b="b" t="t" l="l"/>
            <a:pathLst>
              <a:path h="853939" w="2723116">
                <a:moveTo>
                  <a:pt x="0" y="0"/>
                </a:moveTo>
                <a:lnTo>
                  <a:pt x="2723117" y="0"/>
                </a:lnTo>
                <a:lnTo>
                  <a:pt x="2723117" y="853939"/>
                </a:lnTo>
                <a:lnTo>
                  <a:pt x="0" y="8539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3402" y="323070"/>
            <a:ext cx="16444937" cy="1848630"/>
            <a:chOff x="0" y="0"/>
            <a:chExt cx="21926582" cy="246484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1926582" cy="747780"/>
              <a:chOff x="0" y="0"/>
              <a:chExt cx="5999157" cy="20459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2432532" y="820190"/>
              <a:ext cx="1710986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3EA8"/>
                  </a:solidFill>
                  <a:ea typeface="210 도시락"/>
                </a:rPr>
                <a:t>개발 환경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371141" y="5822390"/>
            <a:ext cx="1307137" cy="1610436"/>
          </a:xfrm>
          <a:custGeom>
            <a:avLst/>
            <a:gdLst/>
            <a:ahLst/>
            <a:cxnLst/>
            <a:rect r="r" b="b" t="t" l="l"/>
            <a:pathLst>
              <a:path h="1610436" w="1307137">
                <a:moveTo>
                  <a:pt x="0" y="0"/>
                </a:moveTo>
                <a:lnTo>
                  <a:pt x="1307136" y="0"/>
                </a:lnTo>
                <a:lnTo>
                  <a:pt x="1307136" y="1610436"/>
                </a:lnTo>
                <a:lnTo>
                  <a:pt x="0" y="16104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21718" y="4488657"/>
            <a:ext cx="2000796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anum Square Bold"/>
              </a:rPr>
              <a:t>Pycharm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9121" y="3320265"/>
            <a:ext cx="2003393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anum Square Bold"/>
                <a:ea typeface="Nanum Square Bold"/>
              </a:rPr>
              <a:t>컴퓨터, 웹캠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9121" y="2630598"/>
            <a:ext cx="852466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Nanum Square Ultra-Bold"/>
              </a:rPr>
              <a:t>HW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6523" y="3771107"/>
            <a:ext cx="2695987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003EA8"/>
                </a:solidFill>
                <a:latin typeface="Nanum Square Ultra-Bold"/>
                <a:ea typeface="Nanum Square Ultra-Bold"/>
              </a:rPr>
              <a:t>SW 개발환경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6523" y="5062333"/>
            <a:ext cx="2695987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003EA8"/>
                </a:solidFill>
                <a:latin typeface="Nanum Square Ultra-Bold"/>
                <a:ea typeface="Nanum Square Ultra-Bold"/>
              </a:rPr>
              <a:t>SW 개발도구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6523" y="6306933"/>
            <a:ext cx="2594135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003EA8"/>
                </a:solidFill>
                <a:latin typeface="Nanum Square Ultra-Bold"/>
                <a:ea typeface="Nanum Square Ultra-Bold"/>
              </a:rPr>
              <a:t>SW 개발언어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9121" y="8357668"/>
            <a:ext cx="2726542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003EA8"/>
                </a:solidFill>
                <a:ea typeface="Nanum Square Ultra-Bold"/>
              </a:rPr>
              <a:t>프로젝트 관리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6523" y="5817983"/>
            <a:ext cx="2695987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anum Square Bold"/>
              </a:rPr>
              <a:t>Jupyter Notebook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9121" y="6916218"/>
            <a:ext cx="3394468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anum Square Bold"/>
              </a:rPr>
              <a:t>Python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anum Square Bold"/>
              </a:rPr>
              <a:t>OpenCV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anum Square Bold"/>
              </a:rPr>
              <a:t>Yolov8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anum Square Bold"/>
              </a:rPr>
              <a:t>MediaPipe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6523" y="9116558"/>
            <a:ext cx="3317284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anum Square Bold"/>
              </a:rPr>
              <a:t>Notion, Github, Discord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26588" y="310194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342" indent="-388671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003EA8"/>
                </a:solidFill>
                <a:ea typeface="210 도시락"/>
              </a:rPr>
              <a:t>프로젝트 개요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384151" y="9781116"/>
            <a:ext cx="95862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7 / 27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8358">
            <a:off x="13186236" y="8760183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09762" y="7735400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05495" y="2318737"/>
            <a:ext cx="16444937" cy="7364419"/>
            <a:chOff x="0" y="0"/>
            <a:chExt cx="5999157" cy="2686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9157" cy="2686560"/>
            </a:xfrm>
            <a:custGeom>
              <a:avLst/>
              <a:gdLst/>
              <a:ahLst/>
              <a:cxnLst/>
              <a:rect r="r" b="b" t="t" l="l"/>
              <a:pathLst>
                <a:path h="2686560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3402" y="323070"/>
            <a:ext cx="16444937" cy="1848630"/>
            <a:chOff x="0" y="0"/>
            <a:chExt cx="21926582" cy="246484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1926582" cy="747780"/>
              <a:chOff x="0" y="0"/>
              <a:chExt cx="5999157" cy="20459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32532" y="820190"/>
              <a:ext cx="1710986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3EA8"/>
                  </a:solidFill>
                  <a:ea typeface="210 도시락"/>
                </a:rPr>
                <a:t>프로젝트 아키텍처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56160" y="2318737"/>
            <a:ext cx="10932651" cy="7364419"/>
          </a:xfrm>
          <a:custGeom>
            <a:avLst/>
            <a:gdLst/>
            <a:ahLst/>
            <a:cxnLst/>
            <a:rect r="r" b="b" t="t" l="l"/>
            <a:pathLst>
              <a:path h="7364419" w="10932651">
                <a:moveTo>
                  <a:pt x="0" y="0"/>
                </a:moveTo>
                <a:lnTo>
                  <a:pt x="10932650" y="0"/>
                </a:lnTo>
                <a:lnTo>
                  <a:pt x="10932650" y="7364419"/>
                </a:lnTo>
                <a:lnTo>
                  <a:pt x="0" y="73644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220" r="0" b="-157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6588" y="310194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342" indent="-388671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003EA8"/>
                </a:solidFill>
                <a:ea typeface="210 도시락"/>
              </a:rPr>
              <a:t>프로젝트 개요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81620" y="9806981"/>
            <a:ext cx="96881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8 / 27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2315314"/>
            <a:ext cx="16445245" cy="7349787"/>
            <a:chOff x="0" y="0"/>
            <a:chExt cx="5999270" cy="2681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2681222"/>
            </a:xfrm>
            <a:custGeom>
              <a:avLst/>
              <a:gdLst/>
              <a:ahLst/>
              <a:cxnLst/>
              <a:rect r="r" b="b" t="t" l="l"/>
              <a:pathLst>
                <a:path h="2681222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2681222"/>
                  </a:lnTo>
                  <a:lnTo>
                    <a:pt x="0" y="268122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278358">
            <a:off x="12198260" y="785506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05495" y="952500"/>
            <a:ext cx="16444937" cy="1277089"/>
            <a:chOff x="0" y="0"/>
            <a:chExt cx="5999157" cy="465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99157" cy="465885"/>
            </a:xfrm>
            <a:custGeom>
              <a:avLst/>
              <a:gdLst/>
              <a:ahLst/>
              <a:cxnLst/>
              <a:rect r="r" b="b" t="t" l="l"/>
              <a:pathLst>
                <a:path h="465885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465885"/>
                  </a:lnTo>
                  <a:lnTo>
                    <a:pt x="0" y="4658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3402" y="323070"/>
            <a:ext cx="16444937" cy="1848630"/>
            <a:chOff x="0" y="0"/>
            <a:chExt cx="21926582" cy="246484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1926582" cy="747780"/>
              <a:chOff x="0" y="0"/>
              <a:chExt cx="5999157" cy="20459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999157" cy="204594"/>
              </a:xfrm>
              <a:custGeom>
                <a:avLst/>
                <a:gdLst/>
                <a:ahLst/>
                <a:cxnLst/>
                <a:rect r="r" b="b" t="t" l="l"/>
                <a:pathLst>
                  <a:path h="204594" w="5999157">
                    <a:moveTo>
                      <a:pt x="0" y="0"/>
                    </a:moveTo>
                    <a:lnTo>
                      <a:pt x="5999157" y="0"/>
                    </a:lnTo>
                    <a:lnTo>
                      <a:pt x="5999157" y="204594"/>
                    </a:lnTo>
                    <a:lnTo>
                      <a:pt x="0" y="2045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432532" y="820190"/>
              <a:ext cx="17109864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3EA8"/>
                  </a:solidFill>
                  <a:ea typeface="210 도시락"/>
                </a:rPr>
                <a:t>프로젝트 기획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04150" y="3463417"/>
            <a:ext cx="7042101" cy="4336553"/>
          </a:xfrm>
          <a:custGeom>
            <a:avLst/>
            <a:gdLst/>
            <a:ahLst/>
            <a:cxnLst/>
            <a:rect r="r" b="b" t="t" l="l"/>
            <a:pathLst>
              <a:path h="4336553" w="7042101">
                <a:moveTo>
                  <a:pt x="0" y="0"/>
                </a:moveTo>
                <a:lnTo>
                  <a:pt x="7042101" y="0"/>
                </a:lnTo>
                <a:lnTo>
                  <a:pt x="7042101" y="4336552"/>
                </a:lnTo>
                <a:lnTo>
                  <a:pt x="0" y="43365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00770" y="3463417"/>
            <a:ext cx="8377226" cy="4381310"/>
          </a:xfrm>
          <a:custGeom>
            <a:avLst/>
            <a:gdLst/>
            <a:ahLst/>
            <a:cxnLst/>
            <a:rect r="r" b="b" t="t" l="l"/>
            <a:pathLst>
              <a:path h="4381310" w="8377226">
                <a:moveTo>
                  <a:pt x="0" y="0"/>
                </a:moveTo>
                <a:lnTo>
                  <a:pt x="8377227" y="0"/>
                </a:lnTo>
                <a:lnTo>
                  <a:pt x="8377227" y="4381309"/>
                </a:lnTo>
                <a:lnTo>
                  <a:pt x="0" y="43813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032288" y="2777616"/>
            <a:ext cx="1662286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Nanum Square Bold"/>
                <a:ea typeface="Nanum Square Bold"/>
              </a:rPr>
              <a:t>요구사항 분석(기능 요구사항)                                   </a:t>
            </a:r>
            <a:r>
              <a:rPr lang="en-US" sz="2999">
                <a:solidFill>
                  <a:srgbClr val="000000"/>
                </a:solidFill>
                <a:ea typeface="Nanum Square Bold"/>
              </a:rPr>
              <a:t>프로젝트 수행 및 일정 계획 수립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6588" y="310194"/>
            <a:ext cx="447251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3EA8"/>
                </a:solidFill>
                <a:latin typeface="210 도시락"/>
                <a:ea typeface="210 도시락"/>
              </a:rPr>
              <a:t>   2. 프로젝트 수행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410083" y="9790420"/>
            <a:ext cx="93825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FEFEFE"/>
                </a:solidFill>
                <a:latin typeface="Nanum Square Ultra-Bold"/>
              </a:rPr>
              <a:t>9 / 27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DAGFpnrr_-c</dc:identifier>
  <dcterms:modified xsi:type="dcterms:W3CDTF">2011-08-01T06:04:30Z</dcterms:modified>
  <cp:revision>1</cp:revision>
  <dc:title>남색 흰색 검은색 낙서와 끄적임 사업 계획 비즈니스 프레젠테이션</dc:title>
</cp:coreProperties>
</file>